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66"/>
  </p:notesMasterIdLst>
  <p:handoutMasterIdLst>
    <p:handoutMasterId r:id="rId67"/>
  </p:handoutMasterIdLst>
  <p:sldIdLst>
    <p:sldId id="397" r:id="rId2"/>
    <p:sldId id="399" r:id="rId3"/>
    <p:sldId id="563" r:id="rId4"/>
    <p:sldId id="390" r:id="rId5"/>
    <p:sldId id="535" r:id="rId6"/>
    <p:sldId id="395" r:id="rId7"/>
    <p:sldId id="400" r:id="rId8"/>
    <p:sldId id="551" r:id="rId9"/>
    <p:sldId id="571" r:id="rId10"/>
    <p:sldId id="405" r:id="rId11"/>
    <p:sldId id="402" r:id="rId12"/>
    <p:sldId id="581" r:id="rId13"/>
    <p:sldId id="572" r:id="rId14"/>
    <p:sldId id="550" r:id="rId15"/>
    <p:sldId id="554" r:id="rId16"/>
    <p:sldId id="566" r:id="rId17"/>
    <p:sldId id="560" r:id="rId18"/>
    <p:sldId id="561" r:id="rId19"/>
    <p:sldId id="448" r:id="rId20"/>
    <p:sldId id="398" r:id="rId21"/>
    <p:sldId id="407" r:id="rId22"/>
    <p:sldId id="408" r:id="rId23"/>
    <p:sldId id="415" r:id="rId24"/>
    <p:sldId id="556" r:id="rId25"/>
    <p:sldId id="557" r:id="rId26"/>
    <p:sldId id="537" r:id="rId27"/>
    <p:sldId id="534" r:id="rId28"/>
    <p:sldId id="538" r:id="rId29"/>
    <p:sldId id="512" r:id="rId30"/>
    <p:sldId id="518" r:id="rId31"/>
    <p:sldId id="519" r:id="rId32"/>
    <p:sldId id="539" r:id="rId33"/>
    <p:sldId id="521" r:id="rId34"/>
    <p:sldId id="540" r:id="rId35"/>
    <p:sldId id="580" r:id="rId36"/>
    <p:sldId id="536" r:id="rId37"/>
    <p:sldId id="524" r:id="rId38"/>
    <p:sldId id="575" r:id="rId39"/>
    <p:sldId id="578" r:id="rId40"/>
    <p:sldId id="579" r:id="rId41"/>
    <p:sldId id="577" r:id="rId42"/>
    <p:sldId id="576" r:id="rId43"/>
    <p:sldId id="558" r:id="rId44"/>
    <p:sldId id="564" r:id="rId45"/>
    <p:sldId id="559" r:id="rId46"/>
    <p:sldId id="548" r:id="rId47"/>
    <p:sldId id="565" r:id="rId48"/>
    <p:sldId id="416" r:id="rId49"/>
    <p:sldId id="541" r:id="rId50"/>
    <p:sldId id="528" r:id="rId51"/>
    <p:sldId id="532" r:id="rId52"/>
    <p:sldId id="533" r:id="rId53"/>
    <p:sldId id="530" r:id="rId54"/>
    <p:sldId id="531" r:id="rId55"/>
    <p:sldId id="542" r:id="rId56"/>
    <p:sldId id="543" r:id="rId57"/>
    <p:sldId id="570" r:id="rId58"/>
    <p:sldId id="544" r:id="rId59"/>
    <p:sldId id="545" r:id="rId60"/>
    <p:sldId id="546" r:id="rId61"/>
    <p:sldId id="569" r:id="rId62"/>
    <p:sldId id="574" r:id="rId63"/>
    <p:sldId id="549" r:id="rId64"/>
    <p:sldId id="573" r:id="rId65"/>
  </p:sldIdLst>
  <p:sldSz cx="9144000" cy="5143500" type="screen16x9"/>
  <p:notesSz cx="7010400" cy="92964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os="287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ANDREWS" initials="RA" lastIdx="1" clrIdx="0">
    <p:extLst>
      <p:ext uri="{19B8F6BF-5375-455C-9EA6-DF929625EA0E}">
        <p15:presenceInfo xmlns:p15="http://schemas.microsoft.com/office/powerpoint/2012/main" userId="S-1-5-21-4095628063-3556742122-3606576086-581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95959"/>
    <a:srgbClr val="FFFF99"/>
    <a:srgbClr val="E8E9EC"/>
    <a:srgbClr val="4C85B4"/>
    <a:srgbClr val="FF9900"/>
    <a:srgbClr val="555659"/>
    <a:srgbClr val="FF880B"/>
    <a:srgbClr val="3C3C3B"/>
    <a:srgbClr val="F8DA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80" autoAdjust="0"/>
    <p:restoredTop sz="95374" autoAdjust="0"/>
  </p:normalViewPr>
  <p:slideViewPr>
    <p:cSldViewPr snapToGrid="0">
      <p:cViewPr varScale="1">
        <p:scale>
          <a:sx n="90" d="100"/>
          <a:sy n="90" d="100"/>
        </p:scale>
        <p:origin x="84" y="162"/>
      </p:cViewPr>
      <p:guideLst>
        <p:guide orient="horz" pos="102"/>
        <p:guide orient="horz" pos="2870"/>
        <p:guide orient="horz" pos="547"/>
        <p:guide orient="horz" pos="725"/>
        <p:guide pos="2875"/>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45" d="100"/>
        <a:sy n="145" d="100"/>
      </p:scale>
      <p:origin x="0" y="0"/>
    </p:cViewPr>
  </p:sorterViewPr>
  <p:notesViewPr>
    <p:cSldViewPr snapToGrid="0" snapToObjects="1">
      <p:cViewPr varScale="1">
        <p:scale>
          <a:sx n="121" d="100"/>
          <a:sy n="121" d="100"/>
        </p:scale>
        <p:origin x="-4986"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4599737532809E-2"/>
          <c:y val="6.5585875984252001E-2"/>
          <c:w val="0.72019110892388505"/>
          <c:h val="0.82534645669291395"/>
        </c:manualLayout>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axId val="416194920"/>
        <c:axId val="416201976"/>
      </c:barChart>
      <c:catAx>
        <c:axId val="416194920"/>
        <c:scaling>
          <c:orientation val="minMax"/>
        </c:scaling>
        <c:delete val="0"/>
        <c:axPos val="b"/>
        <c:numFmt formatCode="General" sourceLinked="0"/>
        <c:majorTickMark val="out"/>
        <c:minorTickMark val="none"/>
        <c:tickLblPos val="nextTo"/>
        <c:crossAx val="416201976"/>
        <c:crosses val="autoZero"/>
        <c:auto val="1"/>
        <c:lblAlgn val="ctr"/>
        <c:lblOffset val="100"/>
        <c:noMultiLvlLbl val="0"/>
      </c:catAx>
      <c:valAx>
        <c:axId val="416201976"/>
        <c:scaling>
          <c:orientation val="minMax"/>
        </c:scaling>
        <c:delete val="0"/>
        <c:axPos val="l"/>
        <c:majorGridlines/>
        <c:numFmt formatCode="General" sourceLinked="1"/>
        <c:majorTickMark val="out"/>
        <c:minorTickMark val="none"/>
        <c:tickLblPos val="nextTo"/>
        <c:crossAx val="41619492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977C60-C9CE-4B5D-A794-D7BAFF626E00}" type="doc">
      <dgm:prSet loTypeId="urn:microsoft.com/office/officeart/2005/8/layout/hList7#1" loCatId="list" qsTypeId="urn:microsoft.com/office/officeart/2005/8/quickstyle/simple1" qsCatId="simple" csTypeId="urn:microsoft.com/office/officeart/2005/8/colors/accent1_2" csCatId="accent1" phldr="0"/>
      <dgm:spPr/>
    </dgm:pt>
    <dgm:pt modelId="{982A9893-AF29-44BF-9EE1-825C96CCCB84}">
      <dgm:prSet phldrT="[Text]" phldr="1"/>
      <dgm:spPr/>
      <dgm:t>
        <a:bodyPr/>
        <a:lstStyle/>
        <a:p>
          <a:endParaRPr lang="en-US" dirty="0"/>
        </a:p>
      </dgm:t>
    </dgm:pt>
    <dgm:pt modelId="{218B9BB6-ED6A-4AE6-AE96-F46EB8019E39}" type="parTrans" cxnId="{6CD0867F-E7D9-4D6E-8421-3F112030556B}">
      <dgm:prSet/>
      <dgm:spPr/>
      <dgm:t>
        <a:bodyPr/>
        <a:lstStyle/>
        <a:p>
          <a:endParaRPr lang="en-US"/>
        </a:p>
      </dgm:t>
    </dgm:pt>
    <dgm:pt modelId="{743629A4-0FAF-4D8C-AD37-606688062970}" type="sibTrans" cxnId="{6CD0867F-E7D9-4D6E-8421-3F112030556B}">
      <dgm:prSet/>
      <dgm:spPr/>
      <dgm:t>
        <a:bodyPr/>
        <a:lstStyle/>
        <a:p>
          <a:endParaRPr lang="en-US"/>
        </a:p>
      </dgm:t>
    </dgm:pt>
    <dgm:pt modelId="{4100DFDA-6187-4CAB-98EC-F1FCD515AD00}">
      <dgm:prSet phldrT="[Text]" phldr="1"/>
      <dgm:spPr/>
      <dgm:t>
        <a:bodyPr/>
        <a:lstStyle/>
        <a:p>
          <a:endParaRPr lang="en-US"/>
        </a:p>
      </dgm:t>
    </dgm:pt>
    <dgm:pt modelId="{00982176-5CFD-4A9D-B838-1841B248C78E}" type="parTrans" cxnId="{856E57D4-B6CE-4FCF-89EE-DC7E2426A457}">
      <dgm:prSet/>
      <dgm:spPr/>
      <dgm:t>
        <a:bodyPr/>
        <a:lstStyle/>
        <a:p>
          <a:endParaRPr lang="en-US"/>
        </a:p>
      </dgm:t>
    </dgm:pt>
    <dgm:pt modelId="{B1681C19-379C-4EE6-BB21-3F0D567FA05A}" type="sibTrans" cxnId="{856E57D4-B6CE-4FCF-89EE-DC7E2426A457}">
      <dgm:prSet/>
      <dgm:spPr/>
      <dgm:t>
        <a:bodyPr/>
        <a:lstStyle/>
        <a:p>
          <a:endParaRPr lang="en-US"/>
        </a:p>
      </dgm:t>
    </dgm:pt>
    <dgm:pt modelId="{29BCA6C7-AB94-4DDC-9002-88ECCECDD470}">
      <dgm:prSet phldrT="[Text]" phldr="1"/>
      <dgm:spPr/>
      <dgm:t>
        <a:bodyPr/>
        <a:lstStyle/>
        <a:p>
          <a:endParaRPr lang="en-US"/>
        </a:p>
      </dgm:t>
    </dgm:pt>
    <dgm:pt modelId="{708B6C34-6D74-4F56-A826-5CCC00AB734A}" type="parTrans" cxnId="{C2FB1B0A-9CF0-4C48-835C-E396B13158A6}">
      <dgm:prSet/>
      <dgm:spPr/>
      <dgm:t>
        <a:bodyPr/>
        <a:lstStyle/>
        <a:p>
          <a:endParaRPr lang="en-US"/>
        </a:p>
      </dgm:t>
    </dgm:pt>
    <dgm:pt modelId="{95208092-1108-42CA-8183-CAE2CBA67A17}" type="sibTrans" cxnId="{C2FB1B0A-9CF0-4C48-835C-E396B13158A6}">
      <dgm:prSet/>
      <dgm:spPr/>
      <dgm:t>
        <a:bodyPr/>
        <a:lstStyle/>
        <a:p>
          <a:endParaRPr lang="en-US"/>
        </a:p>
      </dgm:t>
    </dgm:pt>
    <dgm:pt modelId="{5259A90A-D943-4F44-B744-430CF8FFFA8D}" type="pres">
      <dgm:prSet presAssocID="{16977C60-C9CE-4B5D-A794-D7BAFF626E00}" presName="Name0" presStyleCnt="0">
        <dgm:presLayoutVars>
          <dgm:dir/>
          <dgm:resizeHandles val="exact"/>
        </dgm:presLayoutVars>
      </dgm:prSet>
      <dgm:spPr/>
    </dgm:pt>
    <dgm:pt modelId="{54CDFF4C-81B0-41BB-9998-7B4B129B3E28}" type="pres">
      <dgm:prSet presAssocID="{16977C60-C9CE-4B5D-A794-D7BAFF626E00}" presName="fgShape" presStyleLbl="fgShp" presStyleIdx="0" presStyleCnt="1"/>
      <dgm:spPr/>
    </dgm:pt>
    <dgm:pt modelId="{CE3A265A-0DB6-49CD-8425-46DFF56BDCDD}" type="pres">
      <dgm:prSet presAssocID="{16977C60-C9CE-4B5D-A794-D7BAFF626E00}" presName="linComp" presStyleCnt="0"/>
      <dgm:spPr/>
    </dgm:pt>
    <dgm:pt modelId="{D8C8F432-9D2A-423F-A480-E04ABC1348EA}" type="pres">
      <dgm:prSet presAssocID="{982A9893-AF29-44BF-9EE1-825C96CCCB84}" presName="compNode" presStyleCnt="0"/>
      <dgm:spPr/>
    </dgm:pt>
    <dgm:pt modelId="{14380E18-9A73-4693-AA09-9A5B938DE7BE}" type="pres">
      <dgm:prSet presAssocID="{982A9893-AF29-44BF-9EE1-825C96CCCB84}" presName="bkgdShape" presStyleLbl="node1" presStyleIdx="0" presStyleCnt="3"/>
      <dgm:spPr/>
      <dgm:t>
        <a:bodyPr/>
        <a:lstStyle/>
        <a:p>
          <a:endParaRPr lang="en-US"/>
        </a:p>
      </dgm:t>
    </dgm:pt>
    <dgm:pt modelId="{52792FB9-D706-44E9-8794-BA0A0D87EE97}" type="pres">
      <dgm:prSet presAssocID="{982A9893-AF29-44BF-9EE1-825C96CCCB84}" presName="nodeTx" presStyleLbl="node1" presStyleIdx="0" presStyleCnt="3">
        <dgm:presLayoutVars>
          <dgm:bulletEnabled val="1"/>
        </dgm:presLayoutVars>
      </dgm:prSet>
      <dgm:spPr/>
      <dgm:t>
        <a:bodyPr/>
        <a:lstStyle/>
        <a:p>
          <a:endParaRPr lang="en-US"/>
        </a:p>
      </dgm:t>
    </dgm:pt>
    <dgm:pt modelId="{7ED8C7D9-E7AA-49D5-B7CA-202B5E8212D9}" type="pres">
      <dgm:prSet presAssocID="{982A9893-AF29-44BF-9EE1-825C96CCCB84}" presName="invisiNode" presStyleLbl="node1" presStyleIdx="0" presStyleCnt="3"/>
      <dgm:spPr/>
    </dgm:pt>
    <dgm:pt modelId="{878BC7C1-2F4C-46EE-9F04-B02E8B8A9171}" type="pres">
      <dgm:prSet presAssocID="{982A9893-AF29-44BF-9EE1-825C96CCCB84}" presName="imagNode" presStyleLbl="fgImgPlace1" presStyleIdx="0" presStyleCnt="3"/>
      <dgm:spPr/>
    </dgm:pt>
    <dgm:pt modelId="{710D4F04-8E65-41C1-AE1A-EC820565D65D}" type="pres">
      <dgm:prSet presAssocID="{743629A4-0FAF-4D8C-AD37-606688062970}" presName="sibTrans" presStyleLbl="sibTrans2D1" presStyleIdx="0" presStyleCnt="0"/>
      <dgm:spPr/>
      <dgm:t>
        <a:bodyPr/>
        <a:lstStyle/>
        <a:p>
          <a:endParaRPr lang="en-US"/>
        </a:p>
      </dgm:t>
    </dgm:pt>
    <dgm:pt modelId="{5B0D38DC-7CF7-4C7E-91E7-940A04B4AF00}" type="pres">
      <dgm:prSet presAssocID="{4100DFDA-6187-4CAB-98EC-F1FCD515AD00}" presName="compNode" presStyleCnt="0"/>
      <dgm:spPr/>
    </dgm:pt>
    <dgm:pt modelId="{8DA777F8-8704-4AAB-9FA5-0F95BB444C08}" type="pres">
      <dgm:prSet presAssocID="{4100DFDA-6187-4CAB-98EC-F1FCD515AD00}" presName="bkgdShape" presStyleLbl="node1" presStyleIdx="1" presStyleCnt="3"/>
      <dgm:spPr/>
      <dgm:t>
        <a:bodyPr/>
        <a:lstStyle/>
        <a:p>
          <a:endParaRPr lang="en-US"/>
        </a:p>
      </dgm:t>
    </dgm:pt>
    <dgm:pt modelId="{AEC3DBBF-E3B5-48F9-B68F-834054216858}" type="pres">
      <dgm:prSet presAssocID="{4100DFDA-6187-4CAB-98EC-F1FCD515AD00}" presName="nodeTx" presStyleLbl="node1" presStyleIdx="1" presStyleCnt="3">
        <dgm:presLayoutVars>
          <dgm:bulletEnabled val="1"/>
        </dgm:presLayoutVars>
      </dgm:prSet>
      <dgm:spPr/>
      <dgm:t>
        <a:bodyPr/>
        <a:lstStyle/>
        <a:p>
          <a:endParaRPr lang="en-US"/>
        </a:p>
      </dgm:t>
    </dgm:pt>
    <dgm:pt modelId="{0CDE0D8A-336E-4555-9A78-8010E6148BF3}" type="pres">
      <dgm:prSet presAssocID="{4100DFDA-6187-4CAB-98EC-F1FCD515AD00}" presName="invisiNode" presStyleLbl="node1" presStyleIdx="1" presStyleCnt="3"/>
      <dgm:spPr/>
    </dgm:pt>
    <dgm:pt modelId="{CBF537D4-A545-4B6C-939F-63E432C9F5A6}" type="pres">
      <dgm:prSet presAssocID="{4100DFDA-6187-4CAB-98EC-F1FCD515AD00}" presName="imagNode" presStyleLbl="fgImgPlace1" presStyleIdx="1" presStyleCnt="3"/>
      <dgm:spPr/>
    </dgm:pt>
    <dgm:pt modelId="{AB92182A-DE47-4F5D-AAE9-9241E3443498}" type="pres">
      <dgm:prSet presAssocID="{B1681C19-379C-4EE6-BB21-3F0D567FA05A}" presName="sibTrans" presStyleLbl="sibTrans2D1" presStyleIdx="0" presStyleCnt="0"/>
      <dgm:spPr/>
      <dgm:t>
        <a:bodyPr/>
        <a:lstStyle/>
        <a:p>
          <a:endParaRPr lang="en-US"/>
        </a:p>
      </dgm:t>
    </dgm:pt>
    <dgm:pt modelId="{4570698D-C253-448B-B958-9248DE8E585F}" type="pres">
      <dgm:prSet presAssocID="{29BCA6C7-AB94-4DDC-9002-88ECCECDD470}" presName="compNode" presStyleCnt="0"/>
      <dgm:spPr/>
    </dgm:pt>
    <dgm:pt modelId="{DC57AA67-BB0C-436A-8311-CCADCB517509}" type="pres">
      <dgm:prSet presAssocID="{29BCA6C7-AB94-4DDC-9002-88ECCECDD470}" presName="bkgdShape" presStyleLbl="node1" presStyleIdx="2" presStyleCnt="3"/>
      <dgm:spPr/>
      <dgm:t>
        <a:bodyPr/>
        <a:lstStyle/>
        <a:p>
          <a:endParaRPr lang="en-US"/>
        </a:p>
      </dgm:t>
    </dgm:pt>
    <dgm:pt modelId="{A7079005-9C7D-4CC2-AF0F-671C3A00B010}" type="pres">
      <dgm:prSet presAssocID="{29BCA6C7-AB94-4DDC-9002-88ECCECDD470}" presName="nodeTx" presStyleLbl="node1" presStyleIdx="2" presStyleCnt="3">
        <dgm:presLayoutVars>
          <dgm:bulletEnabled val="1"/>
        </dgm:presLayoutVars>
      </dgm:prSet>
      <dgm:spPr/>
      <dgm:t>
        <a:bodyPr/>
        <a:lstStyle/>
        <a:p>
          <a:endParaRPr lang="en-US"/>
        </a:p>
      </dgm:t>
    </dgm:pt>
    <dgm:pt modelId="{B649FBB1-0B4B-4609-871C-FED7BF315C9F}" type="pres">
      <dgm:prSet presAssocID="{29BCA6C7-AB94-4DDC-9002-88ECCECDD470}" presName="invisiNode" presStyleLbl="node1" presStyleIdx="2" presStyleCnt="3"/>
      <dgm:spPr/>
    </dgm:pt>
    <dgm:pt modelId="{50205122-CAA7-4B2D-9630-970F04BD2C9B}" type="pres">
      <dgm:prSet presAssocID="{29BCA6C7-AB94-4DDC-9002-88ECCECDD470}" presName="imagNode" presStyleLbl="fgImgPlace1" presStyleIdx="2" presStyleCnt="3"/>
      <dgm:spPr/>
    </dgm:pt>
  </dgm:ptLst>
  <dgm:cxnLst>
    <dgm:cxn modelId="{2A8BF53C-1B42-45BE-A848-2EF25D3D0EA2}" type="presOf" srcId="{982A9893-AF29-44BF-9EE1-825C96CCCB84}" destId="{14380E18-9A73-4693-AA09-9A5B938DE7BE}" srcOrd="0" destOrd="0" presId="urn:microsoft.com/office/officeart/2005/8/layout/hList7#1"/>
    <dgm:cxn modelId="{C2FB1B0A-9CF0-4C48-835C-E396B13158A6}" srcId="{16977C60-C9CE-4B5D-A794-D7BAFF626E00}" destId="{29BCA6C7-AB94-4DDC-9002-88ECCECDD470}" srcOrd="2" destOrd="0" parTransId="{708B6C34-6D74-4F56-A826-5CCC00AB734A}" sibTransId="{95208092-1108-42CA-8183-CAE2CBA67A17}"/>
    <dgm:cxn modelId="{9FD0E98F-2A52-4347-B152-6A40D445B1F5}" type="presOf" srcId="{16977C60-C9CE-4B5D-A794-D7BAFF626E00}" destId="{5259A90A-D943-4F44-B744-430CF8FFFA8D}" srcOrd="0" destOrd="0" presId="urn:microsoft.com/office/officeart/2005/8/layout/hList7#1"/>
    <dgm:cxn modelId="{AE6DA259-3AD4-4380-AD6B-8A85081A9D78}" type="presOf" srcId="{29BCA6C7-AB94-4DDC-9002-88ECCECDD470}" destId="{DC57AA67-BB0C-436A-8311-CCADCB517509}" srcOrd="0" destOrd="0" presId="urn:microsoft.com/office/officeart/2005/8/layout/hList7#1"/>
    <dgm:cxn modelId="{856E57D4-B6CE-4FCF-89EE-DC7E2426A457}" srcId="{16977C60-C9CE-4B5D-A794-D7BAFF626E00}" destId="{4100DFDA-6187-4CAB-98EC-F1FCD515AD00}" srcOrd="1" destOrd="0" parTransId="{00982176-5CFD-4A9D-B838-1841B248C78E}" sibTransId="{B1681C19-379C-4EE6-BB21-3F0D567FA05A}"/>
    <dgm:cxn modelId="{F7015C9C-DD3B-4A30-BAAF-6E7B40040B5C}" type="presOf" srcId="{4100DFDA-6187-4CAB-98EC-F1FCD515AD00}" destId="{AEC3DBBF-E3B5-48F9-B68F-834054216858}" srcOrd="1" destOrd="0" presId="urn:microsoft.com/office/officeart/2005/8/layout/hList7#1"/>
    <dgm:cxn modelId="{64248223-2C8C-4ED3-BA09-48E8328552A5}" type="presOf" srcId="{743629A4-0FAF-4D8C-AD37-606688062970}" destId="{710D4F04-8E65-41C1-AE1A-EC820565D65D}" srcOrd="0" destOrd="0" presId="urn:microsoft.com/office/officeart/2005/8/layout/hList7#1"/>
    <dgm:cxn modelId="{B962CF3F-DAE7-4C24-A90D-FBECF7C71A7C}" type="presOf" srcId="{4100DFDA-6187-4CAB-98EC-F1FCD515AD00}" destId="{8DA777F8-8704-4AAB-9FA5-0F95BB444C08}" srcOrd="0" destOrd="0" presId="urn:microsoft.com/office/officeart/2005/8/layout/hList7#1"/>
    <dgm:cxn modelId="{B60869C6-7D36-4605-BD29-009D404401A8}" type="presOf" srcId="{B1681C19-379C-4EE6-BB21-3F0D567FA05A}" destId="{AB92182A-DE47-4F5D-AAE9-9241E3443498}" srcOrd="0" destOrd="0" presId="urn:microsoft.com/office/officeart/2005/8/layout/hList7#1"/>
    <dgm:cxn modelId="{8AA4D103-8E96-49BC-8157-045049CEC0E5}" type="presOf" srcId="{982A9893-AF29-44BF-9EE1-825C96CCCB84}" destId="{52792FB9-D706-44E9-8794-BA0A0D87EE97}" srcOrd="1" destOrd="0" presId="urn:microsoft.com/office/officeart/2005/8/layout/hList7#1"/>
    <dgm:cxn modelId="{AD8A9764-F46F-44D8-A827-16A346FA006C}" type="presOf" srcId="{29BCA6C7-AB94-4DDC-9002-88ECCECDD470}" destId="{A7079005-9C7D-4CC2-AF0F-671C3A00B010}" srcOrd="1" destOrd="0" presId="urn:microsoft.com/office/officeart/2005/8/layout/hList7#1"/>
    <dgm:cxn modelId="{6CD0867F-E7D9-4D6E-8421-3F112030556B}" srcId="{16977C60-C9CE-4B5D-A794-D7BAFF626E00}" destId="{982A9893-AF29-44BF-9EE1-825C96CCCB84}" srcOrd="0" destOrd="0" parTransId="{218B9BB6-ED6A-4AE6-AE96-F46EB8019E39}" sibTransId="{743629A4-0FAF-4D8C-AD37-606688062970}"/>
    <dgm:cxn modelId="{6703F3CE-E7C3-42E2-8377-A05D885845E4}" type="presParOf" srcId="{5259A90A-D943-4F44-B744-430CF8FFFA8D}" destId="{54CDFF4C-81B0-41BB-9998-7B4B129B3E28}" srcOrd="0" destOrd="0" presId="urn:microsoft.com/office/officeart/2005/8/layout/hList7#1"/>
    <dgm:cxn modelId="{5AC5A609-3454-4FF7-B5A6-EFFDFD02CA88}" type="presParOf" srcId="{5259A90A-D943-4F44-B744-430CF8FFFA8D}" destId="{CE3A265A-0DB6-49CD-8425-46DFF56BDCDD}" srcOrd="1" destOrd="0" presId="urn:microsoft.com/office/officeart/2005/8/layout/hList7#1"/>
    <dgm:cxn modelId="{2E4909F8-531B-466B-8FD3-AA97FC7798F7}" type="presParOf" srcId="{CE3A265A-0DB6-49CD-8425-46DFF56BDCDD}" destId="{D8C8F432-9D2A-423F-A480-E04ABC1348EA}" srcOrd="0" destOrd="0" presId="urn:microsoft.com/office/officeart/2005/8/layout/hList7#1"/>
    <dgm:cxn modelId="{AA35E487-3D89-4651-8F96-B7AEAE416115}" type="presParOf" srcId="{D8C8F432-9D2A-423F-A480-E04ABC1348EA}" destId="{14380E18-9A73-4693-AA09-9A5B938DE7BE}" srcOrd="0" destOrd="0" presId="urn:microsoft.com/office/officeart/2005/8/layout/hList7#1"/>
    <dgm:cxn modelId="{432ACB73-9EC0-49C5-A281-7BD8B3FFE835}" type="presParOf" srcId="{D8C8F432-9D2A-423F-A480-E04ABC1348EA}" destId="{52792FB9-D706-44E9-8794-BA0A0D87EE97}" srcOrd="1" destOrd="0" presId="urn:microsoft.com/office/officeart/2005/8/layout/hList7#1"/>
    <dgm:cxn modelId="{53DF6EA5-3EA6-444F-B18C-EC4F7349CDAA}" type="presParOf" srcId="{D8C8F432-9D2A-423F-A480-E04ABC1348EA}" destId="{7ED8C7D9-E7AA-49D5-B7CA-202B5E8212D9}" srcOrd="2" destOrd="0" presId="urn:microsoft.com/office/officeart/2005/8/layout/hList7#1"/>
    <dgm:cxn modelId="{8DC76660-112D-4921-9ED2-48F490AEB8BC}" type="presParOf" srcId="{D8C8F432-9D2A-423F-A480-E04ABC1348EA}" destId="{878BC7C1-2F4C-46EE-9F04-B02E8B8A9171}" srcOrd="3" destOrd="0" presId="urn:microsoft.com/office/officeart/2005/8/layout/hList7#1"/>
    <dgm:cxn modelId="{4E30142F-DC20-40E5-8F85-68BDDFBF4BDC}" type="presParOf" srcId="{CE3A265A-0DB6-49CD-8425-46DFF56BDCDD}" destId="{710D4F04-8E65-41C1-AE1A-EC820565D65D}" srcOrd="1" destOrd="0" presId="urn:microsoft.com/office/officeart/2005/8/layout/hList7#1"/>
    <dgm:cxn modelId="{65BA69AF-3C38-4BB9-AD37-FB0031A50B3D}" type="presParOf" srcId="{CE3A265A-0DB6-49CD-8425-46DFF56BDCDD}" destId="{5B0D38DC-7CF7-4C7E-91E7-940A04B4AF00}" srcOrd="2" destOrd="0" presId="urn:microsoft.com/office/officeart/2005/8/layout/hList7#1"/>
    <dgm:cxn modelId="{79D3A1E4-45C1-402F-9DB3-6805D9D06BBB}" type="presParOf" srcId="{5B0D38DC-7CF7-4C7E-91E7-940A04B4AF00}" destId="{8DA777F8-8704-4AAB-9FA5-0F95BB444C08}" srcOrd="0" destOrd="0" presId="urn:microsoft.com/office/officeart/2005/8/layout/hList7#1"/>
    <dgm:cxn modelId="{84E6190E-B38C-4437-8FAE-7B63341B9191}" type="presParOf" srcId="{5B0D38DC-7CF7-4C7E-91E7-940A04B4AF00}" destId="{AEC3DBBF-E3B5-48F9-B68F-834054216858}" srcOrd="1" destOrd="0" presId="urn:microsoft.com/office/officeart/2005/8/layout/hList7#1"/>
    <dgm:cxn modelId="{1B418D57-4DD8-4672-9CE6-BB420986A9CB}" type="presParOf" srcId="{5B0D38DC-7CF7-4C7E-91E7-940A04B4AF00}" destId="{0CDE0D8A-336E-4555-9A78-8010E6148BF3}" srcOrd="2" destOrd="0" presId="urn:microsoft.com/office/officeart/2005/8/layout/hList7#1"/>
    <dgm:cxn modelId="{5C5BCD75-EFD3-4A62-A403-C6D027AFB2F0}" type="presParOf" srcId="{5B0D38DC-7CF7-4C7E-91E7-940A04B4AF00}" destId="{CBF537D4-A545-4B6C-939F-63E432C9F5A6}" srcOrd="3" destOrd="0" presId="urn:microsoft.com/office/officeart/2005/8/layout/hList7#1"/>
    <dgm:cxn modelId="{8C77F1DA-8606-44A2-9828-C8438FA619EF}" type="presParOf" srcId="{CE3A265A-0DB6-49CD-8425-46DFF56BDCDD}" destId="{AB92182A-DE47-4F5D-AAE9-9241E3443498}" srcOrd="3" destOrd="0" presId="urn:microsoft.com/office/officeart/2005/8/layout/hList7#1"/>
    <dgm:cxn modelId="{5847494A-7C94-4F2F-BBA4-67F25D3BF98F}" type="presParOf" srcId="{CE3A265A-0DB6-49CD-8425-46DFF56BDCDD}" destId="{4570698D-C253-448B-B958-9248DE8E585F}" srcOrd="4" destOrd="0" presId="urn:microsoft.com/office/officeart/2005/8/layout/hList7#1"/>
    <dgm:cxn modelId="{D37C8506-F599-4675-AFA9-FA6D6D6A707F}" type="presParOf" srcId="{4570698D-C253-448B-B958-9248DE8E585F}" destId="{DC57AA67-BB0C-436A-8311-CCADCB517509}" srcOrd="0" destOrd="0" presId="urn:microsoft.com/office/officeart/2005/8/layout/hList7#1"/>
    <dgm:cxn modelId="{75D5F27D-EC23-4F9D-B066-C49F12597B94}" type="presParOf" srcId="{4570698D-C253-448B-B958-9248DE8E585F}" destId="{A7079005-9C7D-4CC2-AF0F-671C3A00B010}" srcOrd="1" destOrd="0" presId="urn:microsoft.com/office/officeart/2005/8/layout/hList7#1"/>
    <dgm:cxn modelId="{1BE80E33-FF27-4991-8340-93660890FCCA}" type="presParOf" srcId="{4570698D-C253-448B-B958-9248DE8E585F}" destId="{B649FBB1-0B4B-4609-871C-FED7BF315C9F}" srcOrd="2" destOrd="0" presId="urn:microsoft.com/office/officeart/2005/8/layout/hList7#1"/>
    <dgm:cxn modelId="{9E1BF4BF-2404-43A2-9AE4-0E3642DDA59E}" type="presParOf" srcId="{4570698D-C253-448B-B958-9248DE8E585F}" destId="{50205122-CAA7-4B2D-9630-970F04BD2C9B}"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EFBC6CC6-8138-E540-A434-B867CC36BCD0}" type="datetime1">
              <a:rPr lang="en-US" smtClean="0"/>
              <a:pPr/>
              <a:t>03/20/2018</a:t>
            </a:fld>
            <a:endParaRPr lang="en-US"/>
          </a:p>
        </p:txBody>
      </p:sp>
      <p:sp>
        <p:nvSpPr>
          <p:cNvPr id="6" name="TextBox 5"/>
          <p:cNvSpPr txBox="1"/>
          <p:nvPr/>
        </p:nvSpPr>
        <p:spPr>
          <a:xfrm>
            <a:off x="292834" y="8889023"/>
            <a:ext cx="111426" cy="109517"/>
          </a:xfrm>
          <a:prstGeom prst="rect">
            <a:avLst/>
          </a:prstGeom>
          <a:noFill/>
        </p:spPr>
        <p:txBody>
          <a:bodyPr wrap="none" lIns="0" tIns="0" rIns="0" bIns="0" rtlCol="0">
            <a:spAutoFit/>
          </a:bodyPr>
          <a:lstStyle/>
          <a:p>
            <a:pPr algn="r"/>
            <a:fld id="{0C8E8817-043E-4BA1-A90E-6FB9FA409362}" type="slidenum">
              <a:rPr lang="en-US" sz="700">
                <a:solidFill>
                  <a:schemeClr val="bg2"/>
                </a:solidFill>
              </a:rPr>
              <a:pPr algn="r"/>
              <a:t>‹#›</a:t>
            </a:fld>
            <a:endParaRPr lang="en-US" sz="700" dirty="0">
              <a:solidFill>
                <a:schemeClr val="bg2"/>
              </a:solidFill>
            </a:endParaRPr>
          </a:p>
        </p:txBody>
      </p:sp>
      <p:grpSp>
        <p:nvGrpSpPr>
          <p:cNvPr id="8" name="Group 4"/>
          <p:cNvGrpSpPr>
            <a:grpSpLocks noChangeAspect="1"/>
          </p:cNvGrpSpPr>
          <p:nvPr/>
        </p:nvGrpSpPr>
        <p:grpSpPr bwMode="auto">
          <a:xfrm>
            <a:off x="6144453" y="8884095"/>
            <a:ext cx="543630" cy="121047"/>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67360" y="8889023"/>
            <a:ext cx="3037840" cy="109517"/>
          </a:xfrm>
          <a:prstGeom prst="rect">
            <a:avLst/>
          </a:prstGeom>
        </p:spPr>
        <p:txBody>
          <a:bodyPr vert="horz" wrap="square" lIns="0" tIns="0" rIns="0" bIns="0" rtlCol="0" anchor="ctr">
            <a:spAutoFit/>
          </a:bodyPr>
          <a:lstStyle/>
          <a:p>
            <a:r>
              <a:rPr lang="en-US" sz="700">
                <a:solidFill>
                  <a:schemeClr val="bg2"/>
                </a:solidFill>
              </a:rPr>
              <a:t>© 2016 Teradata</a:t>
            </a:r>
            <a:endParaRPr lang="en-US" sz="700" dirty="0">
              <a:solidFill>
                <a:schemeClr val="bg2"/>
              </a:solidFill>
            </a:endParaRPr>
          </a:p>
        </p:txBody>
      </p:sp>
    </p:spTree>
    <p:extLst>
      <p:ext uri="{BB962C8B-B14F-4D97-AF65-F5344CB8AC3E}">
        <p14:creationId xmlns:p14="http://schemas.microsoft.com/office/powerpoint/2010/main" val="88409537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620B24A-4901-584A-9EFA-AC0C3BF0E694}" type="datetime1">
              <a:rPr lang="en-US" smtClean="0"/>
              <a:pPr/>
              <a:t>03/20/2018</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p:nvSpPr>
        <p:spPr>
          <a:xfrm>
            <a:off x="292834" y="8889023"/>
            <a:ext cx="111426" cy="109517"/>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dirty="0">
              <a:solidFill>
                <a:schemeClr val="bg2"/>
              </a:solidFill>
            </a:endParaRPr>
          </a:p>
        </p:txBody>
      </p:sp>
      <p:grpSp>
        <p:nvGrpSpPr>
          <p:cNvPr id="9" name="Group 4"/>
          <p:cNvGrpSpPr>
            <a:grpSpLocks noChangeAspect="1"/>
          </p:cNvGrpSpPr>
          <p:nvPr/>
        </p:nvGrpSpPr>
        <p:grpSpPr bwMode="auto">
          <a:xfrm>
            <a:off x="6144453" y="8884095"/>
            <a:ext cx="543630" cy="121047"/>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67360" y="8889023"/>
            <a:ext cx="3037840" cy="109517"/>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smtClean="0"/>
              <a:t>© 2016 Teradata</a:t>
            </a:r>
            <a:endParaRPr lang="en-US"/>
          </a:p>
        </p:txBody>
      </p:sp>
    </p:spTree>
    <p:extLst>
      <p:ext uri="{BB962C8B-B14F-4D97-AF65-F5344CB8AC3E}">
        <p14:creationId xmlns:p14="http://schemas.microsoft.com/office/powerpoint/2010/main" val="3902587985"/>
      </p:ext>
    </p:extLst>
  </p:cSld>
  <p:clrMap bg1="lt1" tx1="dk1" bg2="lt2" tx2="dk2" accent1="accent1" accent2="accent2" accent3="accent3" accent4="accent4" accent5="accent5" accent6="accent6" hlink="hlink" folHlink="folHlink"/>
  <p:hf sldNum="0" hdr="0" ft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760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4672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6877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055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275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72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9947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An African American business woman standing with her arms crossed and a team of professionals behind he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932" y="1828800"/>
            <a:ext cx="5257800" cy="3326892"/>
          </a:xfrm>
          <a:prstGeom prst="rect">
            <a:avLst/>
          </a:prstGeom>
          <a:noFill/>
          <a:ln w="9525">
            <a:noFill/>
            <a:miter lim="800000"/>
            <a:headEnd/>
            <a:tailEnd/>
          </a:ln>
          <a:effectLst/>
        </p:spPr>
      </p:pic>
      <p:sp>
        <p:nvSpPr>
          <p:cNvPr id="13" name="TextBox 12"/>
          <p:cNvSpPr txBox="1"/>
          <p:nvPr/>
        </p:nvSpPr>
        <p:spPr>
          <a:xfrm>
            <a:off x="-1668146" y="3696141"/>
            <a:ext cx="184731" cy="300082"/>
          </a:xfrm>
          <a:prstGeom prst="rect">
            <a:avLst/>
          </a:prstGeom>
          <a:noFill/>
        </p:spPr>
        <p:txBody>
          <a:bodyPr wrap="none" rtlCol="0">
            <a:spAutoFit/>
          </a:bodyPr>
          <a:lstStyle/>
          <a:p>
            <a:endParaRPr lang="en-US" sz="1350" dirty="0"/>
          </a:p>
        </p:txBody>
      </p:sp>
      <p:sp>
        <p:nvSpPr>
          <p:cNvPr id="8" name="Text Placeholder 2"/>
          <p:cNvSpPr>
            <a:spLocks noGrp="1"/>
          </p:cNvSpPr>
          <p:nvPr>
            <p:ph type="body" sz="quarter" idx="10" hasCustomPrompt="1"/>
          </p:nvPr>
        </p:nvSpPr>
        <p:spPr>
          <a:xfrm>
            <a:off x="5943600" y="2286000"/>
            <a:ext cx="2971800" cy="685800"/>
          </a:xfrm>
        </p:spPr>
        <p:txBody>
          <a:bodyPr>
            <a:normAutofit/>
          </a:bodyPr>
          <a:lstStyle>
            <a:lvl1pPr marL="0" indent="0" algn="l">
              <a:buNone/>
              <a:defRPr sz="1800" b="1" i="1">
                <a:solidFill>
                  <a:srgbClr val="084A9C"/>
                </a:solidFill>
              </a:defRPr>
            </a:lvl1pPr>
          </a:lstStyle>
          <a:p>
            <a:pPr algn="l"/>
            <a:r>
              <a:rPr lang="en-US" sz="1800" b="1" i="1" dirty="0" smtClean="0">
                <a:solidFill>
                  <a:srgbClr val="084A9C"/>
                </a:solidFill>
              </a:rPr>
              <a:t>Subtitle</a:t>
            </a:r>
          </a:p>
          <a:p>
            <a:pPr algn="l"/>
            <a:endParaRPr lang="en-US" sz="2100" b="0" i="1" dirty="0" smtClean="0">
              <a:solidFill>
                <a:srgbClr val="084A9C"/>
              </a:solidFill>
            </a:endParaRPr>
          </a:p>
        </p:txBody>
      </p:sp>
      <p:sp>
        <p:nvSpPr>
          <p:cNvPr id="9" name="Text Placeholder 2"/>
          <p:cNvSpPr>
            <a:spLocks noGrp="1"/>
          </p:cNvSpPr>
          <p:nvPr>
            <p:ph type="body" sz="quarter" idx="11" hasCustomPrompt="1"/>
          </p:nvPr>
        </p:nvSpPr>
        <p:spPr>
          <a:xfrm>
            <a:off x="5943600" y="3200400"/>
            <a:ext cx="2971800" cy="628650"/>
          </a:xfrm>
        </p:spPr>
        <p:txBody>
          <a:bodyPr>
            <a:normAutofit/>
          </a:bodyPr>
          <a:lstStyle>
            <a:lvl1pPr marL="0" indent="0" algn="l">
              <a:buNone/>
              <a:defRPr sz="1800" b="1" i="1">
                <a:solidFill>
                  <a:srgbClr val="084A9C"/>
                </a:solidFill>
              </a:defRPr>
            </a:lvl1pPr>
          </a:lstStyle>
          <a:p>
            <a:pPr algn="l"/>
            <a:r>
              <a:rPr lang="en-US" sz="1800" b="0" i="1" dirty="0" smtClean="0">
                <a:solidFill>
                  <a:srgbClr val="084A9C"/>
                </a:solidFill>
              </a:rPr>
              <a:t>Presenter/Date</a:t>
            </a:r>
            <a:endParaRPr lang="en-US" sz="2100" b="0" i="1" dirty="0" smtClean="0">
              <a:solidFill>
                <a:srgbClr val="084A9C"/>
              </a:solidFill>
            </a:endParaRPr>
          </a:p>
        </p:txBody>
      </p:sp>
      <p:sp>
        <p:nvSpPr>
          <p:cNvPr id="14" name="TextBox 13"/>
          <p:cNvSpPr txBox="1"/>
          <p:nvPr userDrawn="1"/>
        </p:nvSpPr>
        <p:spPr>
          <a:xfrm>
            <a:off x="-1668146" y="3696141"/>
            <a:ext cx="184731" cy="300082"/>
          </a:xfrm>
          <a:prstGeom prst="rect">
            <a:avLst/>
          </a:prstGeom>
          <a:noFill/>
        </p:spPr>
        <p:txBody>
          <a:bodyPr wrap="none" rtlCol="0">
            <a:spAutoFit/>
          </a:bodyPr>
          <a:lstStyle/>
          <a:p>
            <a:endParaRPr lang="en-US" sz="1350" dirty="0"/>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1" y="171450"/>
            <a:ext cx="2652325" cy="685800"/>
          </a:xfrm>
          <a:prstGeom prst="rect">
            <a:avLst/>
          </a:prstGeom>
        </p:spPr>
      </p:pic>
      <p:sp>
        <p:nvSpPr>
          <p:cNvPr id="10" name="Slide Number Placeholder 6"/>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022FF3C-310F-4809-A5BE-BC5BA8AA108D}" type="slidenum">
              <a:rPr lang="en-US" smtClean="0"/>
              <a:t>‹#›</a:t>
            </a:fld>
            <a:endParaRPr lang="en-US"/>
          </a:p>
        </p:txBody>
      </p:sp>
      <p:grpSp>
        <p:nvGrpSpPr>
          <p:cNvPr id="11" name="Group 10"/>
          <p:cNvGrpSpPr/>
          <p:nvPr userDrawn="1"/>
        </p:nvGrpSpPr>
        <p:grpSpPr>
          <a:xfrm>
            <a:off x="-33866" y="977900"/>
            <a:ext cx="9211733" cy="990599"/>
            <a:chOff x="-16933" y="1"/>
            <a:chExt cx="9211733" cy="1015999"/>
          </a:xfrm>
        </p:grpSpPr>
        <p:sp>
          <p:nvSpPr>
            <p:cNvPr id="16" name="Rectangle 15"/>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sp>
          <p:nvSpPr>
            <p:cNvPr id="17" name="Rectangle 16"/>
            <p:cNvSpPr/>
            <p:nvPr userDrawn="1"/>
          </p:nvSpPr>
          <p:spPr bwMode="auto">
            <a:xfrm>
              <a:off x="0" y="931335"/>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grpSp>
      <p:sp>
        <p:nvSpPr>
          <p:cNvPr id="18" name="Title 9"/>
          <p:cNvSpPr>
            <a:spLocks noGrp="1"/>
          </p:cNvSpPr>
          <p:nvPr>
            <p:ph type="title"/>
          </p:nvPr>
        </p:nvSpPr>
        <p:spPr>
          <a:xfrm>
            <a:off x="16933" y="1117600"/>
            <a:ext cx="9144000" cy="622724"/>
          </a:xfr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80526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hoto 1">
    <p:spTree>
      <p:nvGrpSpPr>
        <p:cNvPr id="1" name=""/>
        <p:cNvGrpSpPr/>
        <p:nvPr/>
      </p:nvGrpSpPr>
      <p:grpSpPr>
        <a:xfrm>
          <a:off x="0" y="0"/>
          <a:ext cx="0" cy="0"/>
          <a:chOff x="0" y="0"/>
          <a:chExt cx="0" cy="0"/>
        </a:xfrm>
      </p:grpSpPr>
      <p:sp>
        <p:nvSpPr>
          <p:cNvPr id="16" name="Rectangle 15"/>
          <p:cNvSpPr/>
          <p:nvPr userDrawn="1"/>
        </p:nvSpPr>
        <p:spPr>
          <a:xfrm>
            <a:off x="0" y="0"/>
            <a:ext cx="9144000" cy="1314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8" name="Picture 7" descr="Image of man using mous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71650"/>
            <a:ext cx="5097916" cy="3371850"/>
          </a:xfrm>
          <a:prstGeom prst="rect">
            <a:avLst/>
          </a:prstGeom>
        </p:spPr>
      </p:pic>
      <p:sp>
        <p:nvSpPr>
          <p:cNvPr id="2" name="Title 1"/>
          <p:cNvSpPr>
            <a:spLocks noGrp="1"/>
          </p:cNvSpPr>
          <p:nvPr>
            <p:ph type="ctrTitle"/>
          </p:nvPr>
        </p:nvSpPr>
        <p:spPr>
          <a:xfrm>
            <a:off x="0" y="1028701"/>
            <a:ext cx="9144000" cy="800100"/>
          </a:xfrm>
          <a:prstGeom prst="rect">
            <a:avLst/>
          </a:prstGeom>
          <a:solidFill>
            <a:srgbClr val="0F4B9A"/>
          </a:solidFill>
          <a:effectLst>
            <a:outerShdw dist="76200" dir="5400000" algn="tl" rotWithShape="0">
              <a:srgbClr val="FDC825"/>
            </a:outerShdw>
          </a:effectLst>
        </p:spPr>
        <p:txBody>
          <a:bodyPr>
            <a:normAutofit/>
          </a:bodyPr>
          <a:lstStyle>
            <a:lvl1pPr>
              <a:defRPr sz="3000">
                <a:solidFill>
                  <a:schemeClr val="bg1"/>
                </a:solidFill>
                <a:latin typeface="+mj-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86400" y="2298534"/>
            <a:ext cx="3200400" cy="673266"/>
          </a:xfrm>
          <a:prstGeom prst="rect">
            <a:avLst/>
          </a:prstGeom>
        </p:spPr>
        <p:txBody>
          <a:bodyPr>
            <a:normAutofit/>
          </a:bodyPr>
          <a:lstStyle>
            <a:lvl1pPr marL="0" indent="0" algn="l">
              <a:buNone/>
              <a:defRPr sz="1800" b="1" i="1">
                <a:solidFill>
                  <a:srgbClr val="0F4B9A"/>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B04635DB-A3F0-4075-815E-840842C9021E}" type="slidenum">
              <a:rPr lang="en-US" smtClean="0"/>
              <a:pPr/>
              <a:t>‹#›</a:t>
            </a:fld>
            <a:endParaRPr lang="en-US" dirty="0"/>
          </a:p>
        </p:txBody>
      </p:sp>
      <p:sp>
        <p:nvSpPr>
          <p:cNvPr id="12" name="Date Placeholder 3"/>
          <p:cNvSpPr>
            <a:spLocks noGrp="1"/>
          </p:cNvSpPr>
          <p:nvPr>
            <p:ph type="dt" sz="half" idx="10"/>
          </p:nvPr>
        </p:nvSpPr>
        <p:spPr>
          <a:xfrm>
            <a:off x="5486400" y="3378237"/>
            <a:ext cx="2133600" cy="273844"/>
          </a:xfrm>
          <a:prstGeom prst="rect">
            <a:avLst/>
          </a:prstGeom>
        </p:spPr>
        <p:txBody>
          <a:bodyPr/>
          <a:lstStyle>
            <a:lvl1pPr>
              <a:defRPr sz="1800" i="1">
                <a:solidFill>
                  <a:srgbClr val="0F4B9A"/>
                </a:solidFill>
                <a:latin typeface="Century Gothic" panose="020B0502020202020204" pitchFamily="34" charset="0"/>
              </a:defRPr>
            </a:lvl1pPr>
          </a:lstStyle>
          <a:p>
            <a:r>
              <a:rPr lang="en-US" smtClean="0"/>
              <a:t>10/03/2017</a:t>
            </a:r>
            <a:endParaRPr lang="en-US" dirty="0"/>
          </a:p>
        </p:txBody>
      </p:sp>
      <p:pic>
        <p:nvPicPr>
          <p:cNvPr id="5" name="Picture 4"/>
          <p:cNvPicPr>
            <a:picLocks noChangeAspect="1"/>
          </p:cNvPicPr>
          <p:nvPr userDrawn="1"/>
        </p:nvPicPr>
        <p:blipFill>
          <a:blip r:embed="rId3"/>
          <a:stretch>
            <a:fillRect/>
          </a:stretch>
        </p:blipFill>
        <p:spPr>
          <a:xfrm>
            <a:off x="189971" y="157163"/>
            <a:ext cx="2600325" cy="714375"/>
          </a:xfrm>
          <a:prstGeom prst="rect">
            <a:avLst/>
          </a:prstGeom>
        </p:spPr>
      </p:pic>
    </p:spTree>
    <p:extLst>
      <p:ext uri="{BB962C8B-B14F-4D97-AF65-F5344CB8AC3E}">
        <p14:creationId xmlns:p14="http://schemas.microsoft.com/office/powerpoint/2010/main" val="208752908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Layout">
    <p:spTree>
      <p:nvGrpSpPr>
        <p:cNvPr id="1" name=""/>
        <p:cNvGrpSpPr/>
        <p:nvPr/>
      </p:nvGrpSpPr>
      <p:grpSpPr>
        <a:xfrm>
          <a:off x="0" y="0"/>
          <a:ext cx="0" cy="0"/>
          <a:chOff x="0" y="0"/>
          <a:chExt cx="0" cy="0"/>
        </a:xfrm>
      </p:grpSpPr>
      <p:cxnSp>
        <p:nvCxnSpPr>
          <p:cNvPr id="10" name="Straight Connector 9"/>
          <p:cNvCxnSpPr/>
          <p:nvPr userDrawn="1"/>
        </p:nvCxnSpPr>
        <p:spPr bwMode="auto">
          <a:xfrm>
            <a:off x="838200" y="2457450"/>
            <a:ext cx="7780020" cy="0"/>
          </a:xfrm>
          <a:prstGeom prst="line">
            <a:avLst/>
          </a:prstGeom>
          <a:solidFill>
            <a:srgbClr val="FFCC99"/>
          </a:solidFill>
          <a:ln w="12700" cap="flat" cmpd="sng" algn="ctr">
            <a:solidFill>
              <a:schemeClr val="accent4"/>
            </a:solidFill>
            <a:prstDash val="solid"/>
            <a:round/>
            <a:headEnd type="none" w="med" len="med"/>
            <a:tailEnd type="none" w="med" len="med"/>
          </a:ln>
          <a:effectLst/>
        </p:spPr>
      </p:cxnSp>
      <p:sp>
        <p:nvSpPr>
          <p:cNvPr id="17" name="Rectangle 16"/>
          <p:cNvSpPr/>
          <p:nvPr userDrawn="1"/>
        </p:nvSpPr>
        <p:spPr bwMode="auto">
          <a:xfrm>
            <a:off x="0" y="0"/>
            <a:ext cx="407324" cy="2343150"/>
          </a:xfrm>
          <a:prstGeom prst="rect">
            <a:avLst/>
          </a:prstGeom>
          <a:solidFill>
            <a:srgbClr val="EFC20D"/>
          </a:solidFill>
          <a:ln w="12700" cap="flat" cmpd="sng" algn="ctr">
            <a:solidFill>
              <a:srgbClr val="EFC20D"/>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sp>
        <p:nvSpPr>
          <p:cNvPr id="18" name="Rectangle 17"/>
          <p:cNvSpPr/>
          <p:nvPr userDrawn="1"/>
        </p:nvSpPr>
        <p:spPr bwMode="auto">
          <a:xfrm>
            <a:off x="0" y="2514600"/>
            <a:ext cx="407324" cy="2628900"/>
          </a:xfrm>
          <a:prstGeom prst="rect">
            <a:avLst/>
          </a:prstGeom>
          <a:solidFill>
            <a:schemeClr val="tx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srgbClr val="005F9E"/>
              </a:solidFill>
              <a:latin typeface="Arial" charset="0"/>
            </a:endParaRPr>
          </a:p>
        </p:txBody>
      </p:sp>
      <p:sp>
        <p:nvSpPr>
          <p:cNvPr id="13" name="Rectangle 4"/>
          <p:cNvSpPr>
            <a:spLocks noGrp="1" noChangeArrowheads="1"/>
          </p:cNvSpPr>
          <p:nvPr>
            <p:ph type="subTitle" idx="1" hasCustomPrompt="1"/>
          </p:nvPr>
        </p:nvSpPr>
        <p:spPr>
          <a:xfrm>
            <a:off x="823650" y="2597353"/>
            <a:ext cx="4602163" cy="292442"/>
          </a:xfrm>
        </p:spPr>
        <p:txBody>
          <a:bodyPr/>
          <a:lstStyle>
            <a:lvl1pPr marL="0" indent="0">
              <a:buFont typeface="Wingdings" pitchFamily="2" charset="2"/>
              <a:buNone/>
              <a:defRPr b="1" spc="225" baseline="0">
                <a:solidFill>
                  <a:schemeClr val="tx2"/>
                </a:solidFill>
                <a:latin typeface="Helvetica LT Std" pitchFamily="34" charset="0"/>
                <a:cs typeface="Calibri" pitchFamily="34" charset="0"/>
              </a:defRPr>
            </a:lvl1pPr>
          </a:lstStyle>
          <a:p>
            <a:r>
              <a:rPr lang="en-US" altLang="en-US" smtClean="0"/>
              <a:t>Subtitle</a:t>
            </a:r>
            <a:endParaRPr lang="en-US" altLang="en-US" dirty="0"/>
          </a:p>
        </p:txBody>
      </p:sp>
      <p:sp>
        <p:nvSpPr>
          <p:cNvPr id="21" name="Rectangle 9"/>
          <p:cNvSpPr>
            <a:spLocks noGrp="1" noChangeArrowheads="1"/>
          </p:cNvSpPr>
          <p:nvPr>
            <p:ph type="ctrTitle" sz="quarter" hasCustomPrompt="1"/>
          </p:nvPr>
        </p:nvSpPr>
        <p:spPr>
          <a:xfrm>
            <a:off x="762000" y="780965"/>
            <a:ext cx="7246620" cy="1485900"/>
          </a:xfrm>
          <a:noFill/>
          <a:effectLst/>
        </p:spPr>
        <p:txBody>
          <a:bodyPr anchor="b" anchorCtr="0">
            <a:noAutofit/>
          </a:bodyPr>
          <a:lstStyle>
            <a:lvl1pPr algn="l">
              <a:lnSpc>
                <a:spcPts val="3300"/>
              </a:lnSpc>
              <a:defRPr sz="3000" b="1">
                <a:solidFill>
                  <a:schemeClr val="tx2"/>
                </a:solidFill>
                <a:latin typeface="Helvetica LT Std" pitchFamily="34" charset="0"/>
                <a:cs typeface="Times New Roman" pitchFamily="18" charset="0"/>
              </a:defRPr>
            </a:lvl1pPr>
          </a:lstStyle>
          <a:p>
            <a:r>
              <a:rPr lang="en-US" dirty="0" smtClean="0"/>
              <a:t>Section Title</a:t>
            </a:r>
            <a:endParaRPr lang="en-US" dirty="0"/>
          </a:p>
        </p:txBody>
      </p:sp>
      <p:sp>
        <p:nvSpPr>
          <p:cNvPr id="16" name="Slide Number Placeholder 5"/>
          <p:cNvSpPr>
            <a:spLocks noGrp="1"/>
          </p:cNvSpPr>
          <p:nvPr>
            <p:ph type="sldNum" sz="quarter" idx="4"/>
          </p:nvPr>
        </p:nvSpPr>
        <p:spPr>
          <a:xfrm>
            <a:off x="8398830" y="69772"/>
            <a:ext cx="495766" cy="135689"/>
          </a:xfrm>
          <a:prstGeom prst="rect">
            <a:avLst/>
          </a:prstGeom>
        </p:spPr>
        <p:txBody>
          <a:bodyPr vert="horz" lIns="91440" tIns="45720" rIns="91440" bIns="45720" rtlCol="0" anchor="b"/>
          <a:lstStyle>
            <a:lvl1pPr algn="ctr">
              <a:defRPr lang="en-US" smtClean="0"/>
            </a:lvl1pPr>
          </a:lstStyle>
          <a:p>
            <a:fld id="{295008BC-DA31-4D19-837B-EFA4386B05F5}" type="slidenum">
              <a:rPr>
                <a:solidFill>
                  <a:srgbClr val="FFFFFF">
                    <a:lumMod val="50000"/>
                  </a:srgbClr>
                </a:solidFill>
              </a:rPr>
              <a:pPr/>
              <a:t>‹#›</a:t>
            </a:fld>
            <a:endParaRPr dirty="0">
              <a:solidFill>
                <a:srgbClr val="FFFFFF">
                  <a:lumMod val="50000"/>
                </a:srgbClr>
              </a:solidFill>
            </a:endParaRPr>
          </a:p>
        </p:txBody>
      </p:sp>
      <p:cxnSp>
        <p:nvCxnSpPr>
          <p:cNvPr id="19" name="Straight Connector 18"/>
          <p:cNvCxnSpPr/>
          <p:nvPr userDrawn="1"/>
        </p:nvCxnSpPr>
        <p:spPr>
          <a:xfrm>
            <a:off x="8839200" y="67844"/>
            <a:ext cx="0" cy="1143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458200" y="67844"/>
            <a:ext cx="0" cy="1143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34233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600" y="322877"/>
            <a:ext cx="8229600" cy="651272"/>
          </a:xfrm>
          <a:prstGeom prst="rect">
            <a:avLst/>
          </a:prstGeom>
          <a:noFill/>
          <a:effectLst/>
        </p:spPr>
        <p:txBody>
          <a:bodyPr vert="horz" lIns="91440" tIns="45720" rIns="91440" bIns="45720" rtlCol="0" anchor="ctr" anchorCtr="0">
            <a:normAutofit/>
          </a:bodyPr>
          <a:lstStyle>
            <a:lvl1pPr>
              <a:lnSpc>
                <a:spcPts val="2400"/>
              </a:lnSpc>
              <a:defRPr lang="en-US"/>
            </a:lvl1p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8398830" y="69772"/>
            <a:ext cx="495766" cy="135689"/>
          </a:xfrm>
          <a:prstGeom prst="rect">
            <a:avLst/>
          </a:prstGeom>
        </p:spPr>
        <p:txBody>
          <a:bodyPr vert="horz" lIns="91440" tIns="45720" rIns="91440" bIns="45720" rtlCol="0" anchor="b"/>
          <a:lstStyle>
            <a:lvl1pPr algn="ctr">
              <a:defRPr lang="en-US" smtClean="0"/>
            </a:lvl1pPr>
          </a:lstStyle>
          <a:p>
            <a:fld id="{295008BC-DA31-4D19-837B-EFA4386B05F5}" type="slidenum">
              <a:rPr>
                <a:solidFill>
                  <a:srgbClr val="FFFFFF">
                    <a:lumMod val="50000"/>
                  </a:srgbClr>
                </a:solidFill>
              </a:rPr>
              <a:pPr/>
              <a:t>‹#›</a:t>
            </a:fld>
            <a:endParaRPr dirty="0">
              <a:solidFill>
                <a:srgbClr val="FFFFFF">
                  <a:lumMod val="50000"/>
                </a:srgbClr>
              </a:solidFill>
            </a:endParaRPr>
          </a:p>
        </p:txBody>
      </p:sp>
      <p:cxnSp>
        <p:nvCxnSpPr>
          <p:cNvPr id="3" name="Straight Connector 2"/>
          <p:cNvCxnSpPr>
            <a:stCxn id="6" idx="3"/>
            <a:endCxn id="6" idx="3"/>
          </p:cNvCxnSpPr>
          <p:nvPr userDrawn="1"/>
        </p:nvCxnSpPr>
        <p:spPr>
          <a:xfrm>
            <a:off x="8894596" y="137617"/>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8839200" y="67844"/>
            <a:ext cx="0" cy="1143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8458200" y="67844"/>
            <a:ext cx="0" cy="1143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bwMode="auto">
          <a:xfrm>
            <a:off x="1" y="1"/>
            <a:ext cx="423333" cy="838199"/>
          </a:xfrm>
          <a:prstGeom prst="rect">
            <a:avLst/>
          </a:prstGeom>
          <a:solidFill>
            <a:srgbClr val="EFC20D"/>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cxnSp>
        <p:nvCxnSpPr>
          <p:cNvPr id="11" name="Straight Connector 10"/>
          <p:cNvCxnSpPr/>
          <p:nvPr userDrawn="1"/>
        </p:nvCxnSpPr>
        <p:spPr bwMode="auto">
          <a:xfrm>
            <a:off x="840583" y="883851"/>
            <a:ext cx="7944793" cy="0"/>
          </a:xfrm>
          <a:prstGeom prst="line">
            <a:avLst/>
          </a:prstGeom>
          <a:solidFill>
            <a:srgbClr val="FFCC99"/>
          </a:solidFill>
          <a:ln w="12700" cap="flat" cmpd="sng" algn="ctr">
            <a:solidFill>
              <a:srgbClr val="EFC20D"/>
            </a:solidFill>
            <a:prstDash val="solid"/>
            <a:round/>
            <a:headEnd type="none" w="med" len="med"/>
            <a:tailEnd type="none" w="med" len="med"/>
          </a:ln>
          <a:effectLst/>
        </p:spPr>
      </p:cxnSp>
      <p:sp>
        <p:nvSpPr>
          <p:cNvPr id="12" name="Rectangle 11"/>
          <p:cNvSpPr/>
          <p:nvPr userDrawn="1"/>
        </p:nvSpPr>
        <p:spPr bwMode="auto">
          <a:xfrm>
            <a:off x="0" y="990601"/>
            <a:ext cx="406400" cy="4152900"/>
          </a:xfrm>
          <a:prstGeom prst="rect">
            <a:avLst/>
          </a:prstGeom>
          <a:solidFill>
            <a:schemeClr val="tx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srgbClr val="005F9E"/>
              </a:solidFill>
              <a:latin typeface="Arial" charset="0"/>
            </a:endParaRPr>
          </a:p>
        </p:txBody>
      </p:sp>
    </p:spTree>
    <p:extLst>
      <p:ext uri="{BB962C8B-B14F-4D97-AF65-F5344CB8AC3E}">
        <p14:creationId xmlns:p14="http://schemas.microsoft.com/office/powerpoint/2010/main" val="36552734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cxnSp>
        <p:nvCxnSpPr>
          <p:cNvPr id="9" name="Straight Connector 8"/>
          <p:cNvCxnSpPr/>
          <p:nvPr userDrawn="1"/>
        </p:nvCxnSpPr>
        <p:spPr>
          <a:xfrm>
            <a:off x="155938" y="4607855"/>
            <a:ext cx="8839200" cy="1588"/>
          </a:xfrm>
          <a:prstGeom prst="line">
            <a:avLst/>
          </a:prstGeom>
          <a:ln w="9525" cap="flat" cmpd="sng" algn="ctr">
            <a:solidFill>
              <a:schemeClr val="tx1">
                <a:lumMod val="50000"/>
                <a:lumOff val="5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330200" y="4734654"/>
            <a:ext cx="541670" cy="297004"/>
          </a:xfrm>
          <a:prstGeom prst="rect">
            <a:avLst/>
          </a:prstGeom>
          <a:noFill/>
        </p:spPr>
        <p:txBody>
          <a:bodyPr wrap="square" rtlCol="0">
            <a:spAutoFit/>
          </a:bodyPr>
          <a:lstStyle/>
          <a:p>
            <a:pPr>
              <a:lnSpc>
                <a:spcPct val="95000"/>
              </a:lnSpc>
              <a:spcBef>
                <a:spcPts val="400"/>
              </a:spcBef>
            </a:pPr>
            <a:fld id="{8019FDBD-FFC2-4F8D-87F7-E4990CDD9FD8}" type="slidenum">
              <a:rPr lang="en-US" sz="1400" smtClean="0">
                <a:solidFill>
                  <a:schemeClr val="tx1"/>
                </a:solidFill>
              </a:rPr>
              <a:t>‹#›</a:t>
            </a:fld>
            <a:endParaRPr lang="en-US" sz="1400" dirty="0" smtClean="0">
              <a:solidFill>
                <a:schemeClr val="tx1"/>
              </a:solidFill>
            </a:endParaRPr>
          </a:p>
        </p:txBody>
      </p:sp>
      <p:cxnSp>
        <p:nvCxnSpPr>
          <p:cNvPr id="15" name="Straight Connector 14"/>
          <p:cNvCxnSpPr/>
          <p:nvPr userDrawn="1"/>
        </p:nvCxnSpPr>
        <p:spPr>
          <a:xfrm>
            <a:off x="397983" y="714227"/>
            <a:ext cx="8502650" cy="1588"/>
          </a:xfrm>
          <a:prstGeom prst="line">
            <a:avLst/>
          </a:prstGeom>
          <a:ln w="9525" cap="flat" cmpd="sng" algn="ctr">
            <a:solidFill>
              <a:schemeClr val="tx1">
                <a:lumMod val="50000"/>
                <a:lumOff val="50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795" y="180515"/>
            <a:ext cx="1108458" cy="419350"/>
          </a:xfrm>
          <a:prstGeom prst="rect">
            <a:avLst/>
          </a:prstGeom>
        </p:spPr>
      </p:pic>
      <p:pic>
        <p:nvPicPr>
          <p:cNvPr id="20" name="Picture 19" descr="THEME_Horiz_NEW_X_small.png"/>
          <p:cNvPicPr>
            <a:picLocks noChangeAspect="1"/>
          </p:cNvPicPr>
          <p:nvPr userDrawn="1"/>
        </p:nvPicPr>
        <p:blipFill>
          <a:blip r:embed="rId3"/>
          <a:stretch>
            <a:fillRect/>
          </a:stretch>
        </p:blipFill>
        <p:spPr>
          <a:xfrm>
            <a:off x="6742080" y="4672331"/>
            <a:ext cx="1993900" cy="430815"/>
          </a:xfrm>
          <a:prstGeom prst="rect">
            <a:avLst/>
          </a:prstGeom>
        </p:spPr>
      </p:pic>
      <p:sp>
        <p:nvSpPr>
          <p:cNvPr id="3" name="Title 2"/>
          <p:cNvSpPr>
            <a:spLocks noGrp="1"/>
          </p:cNvSpPr>
          <p:nvPr>
            <p:ph type="title" hasCustomPrompt="1"/>
          </p:nvPr>
        </p:nvSpPr>
        <p:spPr>
          <a:xfrm>
            <a:off x="414668" y="111935"/>
            <a:ext cx="8229600" cy="550715"/>
          </a:xfrm>
        </p:spPr>
        <p:txBody>
          <a:bodyPr/>
          <a:lstStyle>
            <a:lvl1pPr>
              <a:defRPr sz="3000"/>
            </a:lvl1pPr>
          </a:lstStyle>
          <a:p>
            <a:r>
              <a:rPr lang="en-US" dirty="0" smtClean="0"/>
              <a:t>Click to Edit Text</a:t>
            </a:r>
            <a:endParaRPr lang="en-US" dirty="0"/>
          </a:p>
        </p:txBody>
      </p:sp>
      <p:sp>
        <p:nvSpPr>
          <p:cNvPr id="13" name="Text Placeholder 19"/>
          <p:cNvSpPr>
            <a:spLocks noGrp="1"/>
          </p:cNvSpPr>
          <p:nvPr>
            <p:ph type="body" sz="quarter" idx="13" hasCustomPrompt="1"/>
          </p:nvPr>
        </p:nvSpPr>
        <p:spPr>
          <a:xfrm>
            <a:off x="402336" y="994733"/>
            <a:ext cx="7065264" cy="3375247"/>
          </a:xfrm>
        </p:spPr>
        <p:txBody>
          <a:bodyPr/>
          <a:lstStyle>
            <a:lvl1pPr>
              <a:lnSpc>
                <a:spcPct val="100000"/>
              </a:lnSpc>
              <a:spcBef>
                <a:spcPts val="400"/>
              </a:spcBef>
              <a:defRPr>
                <a:solidFill>
                  <a:srgbClr val="555659"/>
                </a:solidFill>
              </a:defRPr>
            </a:lvl1pPr>
            <a:lvl2pPr marL="690563" indent="-233363">
              <a:lnSpc>
                <a:spcPct val="100000"/>
              </a:lnSpc>
              <a:spcBef>
                <a:spcPts val="0"/>
              </a:spcBef>
              <a:buClr>
                <a:schemeClr val="tx1"/>
              </a:buClr>
              <a:buFont typeface="Arial" panose="020B0604020202020204" pitchFamily="34" charset="0"/>
              <a:buChar char="•"/>
              <a:defRPr sz="1800">
                <a:solidFill>
                  <a:srgbClr val="555659"/>
                </a:solidFill>
                <a:latin typeface="Century Gothic" panose="020B0502020202020204" pitchFamily="34" charset="0"/>
              </a:defRPr>
            </a:lvl2pPr>
            <a:lvl3pPr marL="1147763" indent="-233363">
              <a:lnSpc>
                <a:spcPct val="100000"/>
              </a:lnSpc>
              <a:spcBef>
                <a:spcPts val="0"/>
              </a:spcBef>
              <a:buClr>
                <a:schemeClr val="tx1"/>
              </a:buClr>
              <a:buFont typeface="Arial" panose="020B0604020202020204" pitchFamily="34" charset="0"/>
              <a:buChar char="•"/>
              <a:defRPr sz="1800">
                <a:solidFill>
                  <a:srgbClr val="555659"/>
                </a:solidFill>
                <a:latin typeface="Century Gothic" panose="020B0502020202020204" pitchFamily="34" charset="0"/>
              </a:defRPr>
            </a:lvl3pPr>
            <a:lvl4pPr marL="1604963" marR="0" indent="-233363" algn="l" defTabSz="914400" rtl="0" eaLnBrk="1" fontAlgn="auto" latinLnBrk="0" hangingPunct="1">
              <a:lnSpc>
                <a:spcPct val="100000"/>
              </a:lnSpc>
              <a:spcBef>
                <a:spcPts val="0"/>
              </a:spcBef>
              <a:spcAft>
                <a:spcPts val="200"/>
              </a:spcAft>
              <a:buClr>
                <a:schemeClr val="tx1"/>
              </a:buClr>
              <a:buSzTx/>
              <a:buFont typeface="Arial" panose="020B0604020202020204" pitchFamily="34" charset="0"/>
              <a:buChar char="•"/>
              <a:tabLst/>
              <a:defRPr sz="1800">
                <a:solidFill>
                  <a:srgbClr val="555659"/>
                </a:solidFill>
                <a:latin typeface="Century Gothic" panose="020B0502020202020204" pitchFamily="34" charset="0"/>
              </a:defRPr>
            </a:lvl4pPr>
            <a:lvl5pPr marL="2057400" indent="-228600">
              <a:lnSpc>
                <a:spcPct val="100000"/>
              </a:lnSpc>
              <a:spcBef>
                <a:spcPts val="0"/>
              </a:spcBef>
              <a:buFont typeface="Arial" panose="020B0604020202020204" pitchFamily="34" charset="0"/>
              <a:buChar char="•"/>
              <a:defRPr sz="1800">
                <a:solidFill>
                  <a:srgbClr val="555659"/>
                </a:solidFill>
                <a:latin typeface="Century Gothic" panose="020B0502020202020204" pitchFamily="34" charset="0"/>
              </a:defRPr>
            </a:lvl5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marL="2057400" marR="0" lvl="4" indent="-233363" algn="l" defTabSz="914400" rtl="0" eaLnBrk="1" fontAlgn="auto" latinLnBrk="0" hangingPunct="1">
              <a:lnSpc>
                <a:spcPct val="95000"/>
              </a:lnSpc>
              <a:spcBef>
                <a:spcPts val="600"/>
              </a:spcBef>
              <a:spcAft>
                <a:spcPts val="200"/>
              </a:spcAft>
              <a:buClr>
                <a:schemeClr val="tx1"/>
              </a:buClr>
              <a:buSzTx/>
              <a:buFont typeface="Arial" panose="020B0604020202020204" pitchFamily="34" charset="0"/>
              <a:buChar char="•"/>
              <a:tabLst/>
              <a:defRPr/>
            </a:pPr>
            <a:r>
              <a:rPr lang="en-US" dirty="0" smtClean="0"/>
              <a:t>Fifth level</a:t>
            </a:r>
          </a:p>
        </p:txBody>
      </p:sp>
    </p:spTree>
    <p:extLst>
      <p:ext uri="{BB962C8B-B14F-4D97-AF65-F5344CB8AC3E}">
        <p14:creationId xmlns:p14="http://schemas.microsoft.com/office/powerpoint/2010/main" val="4012007860"/>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28650" y="367366"/>
            <a:ext cx="7886700" cy="570983"/>
          </a:xfrm>
        </p:spPr>
        <p:txBody>
          <a:bodyPr/>
          <a:lstStyle>
            <a:lvl1pPr>
              <a:defRPr b="1">
                <a:latin typeface="+mn-lt"/>
              </a:defRPr>
            </a:lvl1pPr>
          </a:lstStyle>
          <a:p>
            <a:r>
              <a:rPr lang="en-US" dirty="0" smtClean="0"/>
              <a:t>Click to edit Master title style</a:t>
            </a:r>
            <a:endParaRPr lang="en-US" dirty="0"/>
          </a:p>
        </p:txBody>
      </p:sp>
      <p:sp>
        <p:nvSpPr>
          <p:cNvPr id="3" name="Content Placeholder 2"/>
          <p:cNvSpPr>
            <a:spLocks noGrp="1"/>
          </p:cNvSpPr>
          <p:nvPr>
            <p:ph idx="1"/>
            <p:custDataLst>
              <p:tags r:id="rId2"/>
            </p:custDataLst>
          </p:nvPr>
        </p:nvSpPr>
        <p:spPr>
          <a:xfrm>
            <a:off x="628650" y="934278"/>
            <a:ext cx="7886700" cy="374705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custDataLst>
              <p:tags r:id="rId3"/>
            </p:custDataLst>
          </p:nvPr>
        </p:nvSpPr>
        <p:spPr>
          <a:xfrm>
            <a:off x="628650" y="4819220"/>
            <a:ext cx="2057400" cy="273844"/>
          </a:xfrm>
          <a:prstGeom prst="rect">
            <a:avLst/>
          </a:prstGeom>
        </p:spPr>
        <p:txBody>
          <a:bodyPr/>
          <a:lstStyle>
            <a:lvl1pPr>
              <a:defRPr sz="1050">
                <a:latin typeface="+mn-lt"/>
              </a:defRPr>
            </a:lvl1pPr>
          </a:lstStyle>
          <a:p>
            <a:r>
              <a:rPr lang="en-US" dirty="0" smtClean="0"/>
              <a:t>03/07/2017</a:t>
            </a:r>
            <a:endParaRPr lang="en-US" dirty="0"/>
          </a:p>
        </p:txBody>
      </p:sp>
      <p:sp>
        <p:nvSpPr>
          <p:cNvPr id="5" name="Footer Placeholder 4"/>
          <p:cNvSpPr>
            <a:spLocks noGrp="1"/>
          </p:cNvSpPr>
          <p:nvPr>
            <p:ph type="ftr" sz="quarter" idx="11"/>
            <p:custDataLst>
              <p:tags r:id="rId4"/>
            </p:custDataLst>
          </p:nvPr>
        </p:nvSpPr>
        <p:spPr>
          <a:xfrm>
            <a:off x="3028950" y="4819221"/>
            <a:ext cx="3086100" cy="273844"/>
          </a:xfrm>
          <a:prstGeom prst="rect">
            <a:avLst/>
          </a:prstGeom>
        </p:spPr>
        <p:txBody>
          <a:bodyPr/>
          <a:lstStyle>
            <a:lvl1pPr>
              <a:defRPr sz="1050">
                <a:latin typeface="+mn-lt"/>
              </a:defRPr>
            </a:lvl1pPr>
          </a:lstStyle>
          <a:p>
            <a:r>
              <a:rPr lang="en-US" dirty="0" smtClean="0"/>
              <a:t>CMS Data Users Group</a:t>
            </a:r>
          </a:p>
        </p:txBody>
      </p:sp>
      <p:sp>
        <p:nvSpPr>
          <p:cNvPr id="6" name="Slide Number Placeholder 5"/>
          <p:cNvSpPr>
            <a:spLocks noGrp="1"/>
          </p:cNvSpPr>
          <p:nvPr>
            <p:ph type="sldNum" sz="quarter" idx="12"/>
            <p:custDataLst>
              <p:tags r:id="rId5"/>
            </p:custDataLst>
          </p:nvPr>
        </p:nvSpPr>
        <p:spPr/>
        <p:txBody>
          <a:bodyPr/>
          <a:lstStyle>
            <a:lvl1pPr>
              <a:defRPr sz="1050">
                <a:latin typeface="+mn-lt"/>
              </a:defRPr>
            </a:lvl1pPr>
          </a:lstStyle>
          <a:p>
            <a:fld id="{982B4A50-839A-4232-BA8A-F5BC9CA98F9E}" type="slidenum">
              <a:rPr lang="en-US" smtClean="0"/>
              <a:pPr/>
              <a:t>‹#›</a:t>
            </a:fld>
            <a:endParaRPr lang="en-US"/>
          </a:p>
        </p:txBody>
      </p:sp>
    </p:spTree>
    <p:extLst>
      <p:ext uri="{BB962C8B-B14F-4D97-AF65-F5344CB8AC3E}">
        <p14:creationId xmlns:p14="http://schemas.microsoft.com/office/powerpoint/2010/main" val="16843894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3696141"/>
            <a:ext cx="184731" cy="300082"/>
          </a:xfrm>
          <a:prstGeom prst="rect">
            <a:avLst/>
          </a:prstGeom>
          <a:noFill/>
        </p:spPr>
        <p:txBody>
          <a:bodyPr wrap="none" rtlCol="0">
            <a:spAutoFit/>
          </a:bodyPr>
          <a:lstStyle/>
          <a:p>
            <a:endParaRPr lang="en-US" sz="1350" dirty="0"/>
          </a:p>
        </p:txBody>
      </p:sp>
      <p:sp>
        <p:nvSpPr>
          <p:cNvPr id="8" name="TextBox 7"/>
          <p:cNvSpPr txBox="1"/>
          <p:nvPr userDrawn="1"/>
        </p:nvSpPr>
        <p:spPr>
          <a:xfrm>
            <a:off x="-1668146" y="3696141"/>
            <a:ext cx="184731" cy="300082"/>
          </a:xfrm>
          <a:prstGeom prst="rect">
            <a:avLst/>
          </a:prstGeom>
          <a:noFill/>
        </p:spPr>
        <p:txBody>
          <a:bodyPr wrap="none" rtlCol="0">
            <a:spAutoFit/>
          </a:bodyPr>
          <a:lstStyle/>
          <a:p>
            <a:endParaRPr lang="en-US" sz="1350" dirty="0"/>
          </a:p>
        </p:txBody>
      </p:sp>
      <p:pic>
        <p:nvPicPr>
          <p:cNvPr id="10" name="Picture 9" descr="The Centers for Medicare and Medicaid logo."/>
          <p:cNvPicPr>
            <a:picLocks noChangeAspect="1"/>
          </p:cNvPicPr>
          <p:nvPr userDrawn="1"/>
        </p:nvPicPr>
        <p:blipFill>
          <a:blip r:embed="rId2" cstate="print"/>
          <a:stretch>
            <a:fillRect/>
          </a:stretch>
        </p:blipFill>
        <p:spPr>
          <a:xfrm>
            <a:off x="76200" y="1912551"/>
            <a:ext cx="8915400" cy="2316549"/>
          </a:xfrm>
          <a:prstGeom prst="rect">
            <a:avLst/>
          </a:prstGeom>
        </p:spPr>
      </p:pic>
      <p:sp>
        <p:nvSpPr>
          <p:cNvPr id="14" name="Text Placeholder 2"/>
          <p:cNvSpPr>
            <a:spLocks noGrp="1"/>
          </p:cNvSpPr>
          <p:nvPr>
            <p:ph type="body" sz="quarter" idx="10" hasCustomPrompt="1"/>
          </p:nvPr>
        </p:nvSpPr>
        <p:spPr>
          <a:xfrm>
            <a:off x="304800" y="2114550"/>
            <a:ext cx="8534400" cy="1314450"/>
          </a:xfrm>
        </p:spPr>
        <p:txBody>
          <a:bodyPr>
            <a:normAutofit/>
          </a:bodyPr>
          <a:lstStyle>
            <a:lvl1pPr marL="0" indent="0" algn="l">
              <a:buNone/>
              <a:defRPr sz="1800" b="1" i="1">
                <a:solidFill>
                  <a:srgbClr val="084A9C"/>
                </a:solidFill>
              </a:defRPr>
            </a:lvl1pPr>
          </a:lstStyle>
          <a:p>
            <a:pPr algn="l"/>
            <a:r>
              <a:rPr lang="en-US" sz="1800" b="1" i="1" dirty="0" smtClean="0">
                <a:solidFill>
                  <a:srgbClr val="084A9C"/>
                </a:solidFill>
              </a:rPr>
              <a:t>Subtitle</a:t>
            </a:r>
          </a:p>
          <a:p>
            <a:pPr algn="l"/>
            <a:endParaRPr lang="en-US" sz="2100" b="0" i="1" dirty="0" smtClean="0">
              <a:solidFill>
                <a:srgbClr val="084A9C"/>
              </a:solidFill>
            </a:endParaRPr>
          </a:p>
        </p:txBody>
      </p:sp>
      <p:sp>
        <p:nvSpPr>
          <p:cNvPr id="15" name="Text Placeholder 2"/>
          <p:cNvSpPr>
            <a:spLocks noGrp="1"/>
          </p:cNvSpPr>
          <p:nvPr>
            <p:ph type="body" sz="quarter" idx="11" hasCustomPrompt="1"/>
          </p:nvPr>
        </p:nvSpPr>
        <p:spPr>
          <a:xfrm>
            <a:off x="304800" y="3543300"/>
            <a:ext cx="8534400" cy="628650"/>
          </a:xfrm>
        </p:spPr>
        <p:txBody>
          <a:bodyPr>
            <a:normAutofit/>
          </a:bodyPr>
          <a:lstStyle>
            <a:lvl1pPr marL="0" indent="0" algn="l">
              <a:buNone/>
              <a:defRPr sz="1800" b="1" i="1">
                <a:solidFill>
                  <a:srgbClr val="084A9C"/>
                </a:solidFill>
              </a:defRPr>
            </a:lvl1pPr>
          </a:lstStyle>
          <a:p>
            <a:pPr algn="l"/>
            <a:r>
              <a:rPr lang="en-US" sz="1800" b="0" i="1" dirty="0" smtClean="0">
                <a:solidFill>
                  <a:srgbClr val="084A9C"/>
                </a:solidFill>
              </a:rPr>
              <a:t>Presenter/Date</a:t>
            </a:r>
            <a:endParaRPr lang="en-US" sz="2100" b="0" i="1" dirty="0" smtClean="0">
              <a:solidFill>
                <a:srgbClr val="084A9C"/>
              </a:solidFill>
            </a:endParaRPr>
          </a:p>
        </p:txBody>
      </p:sp>
      <p:sp>
        <p:nvSpPr>
          <p:cNvPr id="9" name="Slide Number Placeholder 6"/>
          <p:cNvSpPr txBox="1">
            <a:spLocks/>
          </p:cNvSpPr>
          <p:nvPr userDrawn="1"/>
        </p:nvSpPr>
        <p:spPr>
          <a:xfrm>
            <a:off x="6705600" y="4881563"/>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22FF3C-310F-4809-A5BE-BC5BA8AA108D}" type="slidenum">
              <a:rPr lang="en-US" sz="900" smtClean="0"/>
              <a:pPr/>
              <a:t>‹#›</a:t>
            </a:fld>
            <a:endParaRPr lang="en-US" sz="900"/>
          </a:p>
        </p:txBody>
      </p:sp>
      <p:grpSp>
        <p:nvGrpSpPr>
          <p:cNvPr id="11" name="Group 10"/>
          <p:cNvGrpSpPr/>
          <p:nvPr userDrawn="1"/>
        </p:nvGrpSpPr>
        <p:grpSpPr>
          <a:xfrm>
            <a:off x="-16933" y="1"/>
            <a:ext cx="9211733" cy="1104899"/>
            <a:chOff x="-16933" y="1"/>
            <a:chExt cx="9211733" cy="1015999"/>
          </a:xfrm>
        </p:grpSpPr>
        <p:sp>
          <p:nvSpPr>
            <p:cNvPr id="16" name="Rectangle 15"/>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sp>
          <p:nvSpPr>
            <p:cNvPr id="17" name="Rectangle 16"/>
            <p:cNvSpPr/>
            <p:nvPr userDrawn="1"/>
          </p:nvSpPr>
          <p:spPr bwMode="auto">
            <a:xfrm>
              <a:off x="0" y="931335"/>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grpSp>
      <p:sp>
        <p:nvSpPr>
          <p:cNvPr id="18" name="Title 9"/>
          <p:cNvSpPr>
            <a:spLocks noGrp="1"/>
          </p:cNvSpPr>
          <p:nvPr>
            <p:ph type="title"/>
          </p:nvPr>
        </p:nvSpPr>
        <p:spPr>
          <a:xfrm>
            <a:off x="0" y="101601"/>
            <a:ext cx="9144000" cy="755015"/>
          </a:xfr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37714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3696141"/>
            <a:ext cx="184731" cy="300082"/>
          </a:xfrm>
          <a:prstGeom prst="rect">
            <a:avLst/>
          </a:prstGeom>
          <a:noFill/>
        </p:spPr>
        <p:txBody>
          <a:bodyPr wrap="none" rtlCol="0">
            <a:spAutoFit/>
          </a:bodyPr>
          <a:lstStyle/>
          <a:p>
            <a:endParaRPr lang="en-US" sz="1350" dirty="0"/>
          </a:p>
        </p:txBody>
      </p:sp>
      <p:sp>
        <p:nvSpPr>
          <p:cNvPr id="7" name="Text Placeholder 2"/>
          <p:cNvSpPr>
            <a:spLocks noGrp="1"/>
          </p:cNvSpPr>
          <p:nvPr>
            <p:ph type="body" sz="quarter" idx="10" hasCustomPrompt="1"/>
          </p:nvPr>
        </p:nvSpPr>
        <p:spPr>
          <a:xfrm>
            <a:off x="4953000" y="2286000"/>
            <a:ext cx="3276600" cy="685800"/>
          </a:xfrm>
        </p:spPr>
        <p:txBody>
          <a:bodyPr>
            <a:normAutofit/>
          </a:bodyPr>
          <a:lstStyle>
            <a:lvl1pPr marL="0" indent="0" algn="l">
              <a:buNone/>
              <a:defRPr sz="1800" b="1" i="1">
                <a:solidFill>
                  <a:srgbClr val="084A9C"/>
                </a:solidFill>
              </a:defRPr>
            </a:lvl1pPr>
          </a:lstStyle>
          <a:p>
            <a:pPr algn="l"/>
            <a:r>
              <a:rPr lang="en-US" sz="1800" b="1" i="1" dirty="0" smtClean="0">
                <a:solidFill>
                  <a:srgbClr val="084A9C"/>
                </a:solidFill>
              </a:rPr>
              <a:t>Subtitle</a:t>
            </a:r>
          </a:p>
          <a:p>
            <a:pPr algn="l"/>
            <a:endParaRPr lang="en-US" sz="2100" b="0" i="1" dirty="0" smtClean="0">
              <a:solidFill>
                <a:srgbClr val="084A9C"/>
              </a:solidFill>
            </a:endParaRPr>
          </a:p>
        </p:txBody>
      </p:sp>
      <p:sp>
        <p:nvSpPr>
          <p:cNvPr id="11" name="Text Placeholder 2"/>
          <p:cNvSpPr>
            <a:spLocks noGrp="1"/>
          </p:cNvSpPr>
          <p:nvPr>
            <p:ph type="body" sz="quarter" idx="11" hasCustomPrompt="1"/>
          </p:nvPr>
        </p:nvSpPr>
        <p:spPr>
          <a:xfrm>
            <a:off x="4953000" y="3143250"/>
            <a:ext cx="3276600" cy="628650"/>
          </a:xfrm>
        </p:spPr>
        <p:txBody>
          <a:bodyPr>
            <a:normAutofit/>
          </a:bodyPr>
          <a:lstStyle>
            <a:lvl1pPr marL="0" indent="0" algn="l">
              <a:buNone/>
              <a:defRPr sz="1800" b="1" i="1">
                <a:solidFill>
                  <a:srgbClr val="084A9C"/>
                </a:solidFill>
              </a:defRPr>
            </a:lvl1pPr>
          </a:lstStyle>
          <a:p>
            <a:pPr algn="l"/>
            <a:r>
              <a:rPr lang="en-US" sz="1800" b="0" i="1" dirty="0" smtClean="0">
                <a:solidFill>
                  <a:srgbClr val="084A9C"/>
                </a:solidFill>
              </a:rPr>
              <a:t>Presenter/Date</a:t>
            </a:r>
            <a:endParaRPr lang="en-US" sz="2100" b="0" i="1" dirty="0" smtClean="0">
              <a:solidFill>
                <a:srgbClr val="084A9C"/>
              </a:solidFill>
            </a:endParaRPr>
          </a:p>
        </p:txBody>
      </p:sp>
      <p:sp>
        <p:nvSpPr>
          <p:cNvPr id="8" name="TextBox 7"/>
          <p:cNvSpPr txBox="1"/>
          <p:nvPr userDrawn="1"/>
        </p:nvSpPr>
        <p:spPr>
          <a:xfrm>
            <a:off x="-1668146" y="3696141"/>
            <a:ext cx="184731" cy="300082"/>
          </a:xfrm>
          <a:prstGeom prst="rect">
            <a:avLst/>
          </a:prstGeom>
          <a:noFill/>
        </p:spPr>
        <p:txBody>
          <a:bodyPr wrap="none" rtlCol="0">
            <a:spAutoFit/>
          </a:bodyPr>
          <a:lstStyle/>
          <a:p>
            <a:endParaRPr lang="en-US" sz="1350" dirty="0"/>
          </a:p>
        </p:txBody>
      </p:sp>
      <p:pic>
        <p:nvPicPr>
          <p:cNvPr id="10" name="Picture 9" descr="The Centers for Medicare and Medicaid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1" y="171450"/>
            <a:ext cx="2652325" cy="685800"/>
          </a:xfrm>
          <a:prstGeom prst="rect">
            <a:avLst/>
          </a:prstGeom>
        </p:spPr>
      </p:pic>
      <p:sp>
        <p:nvSpPr>
          <p:cNvPr id="9" name="Slide Number Placeholder 6"/>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022FF3C-310F-4809-A5BE-BC5BA8AA108D}" type="slidenum">
              <a:rPr lang="en-US" smtClean="0"/>
              <a:t>‹#›</a:t>
            </a:fld>
            <a:endParaRPr lang="en-US"/>
          </a:p>
        </p:txBody>
      </p:sp>
      <p:grpSp>
        <p:nvGrpSpPr>
          <p:cNvPr id="14" name="Group 13"/>
          <p:cNvGrpSpPr/>
          <p:nvPr userDrawn="1"/>
        </p:nvGrpSpPr>
        <p:grpSpPr>
          <a:xfrm>
            <a:off x="-16933" y="1066800"/>
            <a:ext cx="9211733" cy="1003301"/>
            <a:chOff x="-16933" y="1"/>
            <a:chExt cx="9211733" cy="1015999"/>
          </a:xfrm>
        </p:grpSpPr>
        <p:sp>
          <p:nvSpPr>
            <p:cNvPr id="15" name="Rectangle 14"/>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sp>
          <p:nvSpPr>
            <p:cNvPr id="16" name="Rectangle 15"/>
            <p:cNvSpPr/>
            <p:nvPr userDrawn="1"/>
          </p:nvSpPr>
          <p:spPr bwMode="auto">
            <a:xfrm>
              <a:off x="0" y="931335"/>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grpSp>
      <p:sp>
        <p:nvSpPr>
          <p:cNvPr id="17" name="Title 9"/>
          <p:cNvSpPr>
            <a:spLocks noGrp="1"/>
          </p:cNvSpPr>
          <p:nvPr>
            <p:ph type="title"/>
          </p:nvPr>
        </p:nvSpPr>
        <p:spPr>
          <a:xfrm>
            <a:off x="0" y="1066801"/>
            <a:ext cx="9144000" cy="763694"/>
          </a:xfr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246720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in Bar_No CMS Log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3696141"/>
            <a:ext cx="184731" cy="300082"/>
          </a:xfrm>
          <a:prstGeom prst="rect">
            <a:avLst/>
          </a:prstGeom>
          <a:noFill/>
        </p:spPr>
        <p:txBody>
          <a:bodyPr wrap="none" rtlCol="0">
            <a:spAutoFit/>
          </a:bodyPr>
          <a:lstStyle/>
          <a:p>
            <a:endParaRPr lang="en-US" sz="1350" dirty="0"/>
          </a:p>
        </p:txBody>
      </p:sp>
      <p:sp>
        <p:nvSpPr>
          <p:cNvPr id="14" name="TextBox 13"/>
          <p:cNvSpPr txBox="1"/>
          <p:nvPr userDrawn="1"/>
        </p:nvSpPr>
        <p:spPr>
          <a:xfrm>
            <a:off x="-1668146" y="3696141"/>
            <a:ext cx="184731" cy="300082"/>
          </a:xfrm>
          <a:prstGeom prst="rect">
            <a:avLst/>
          </a:prstGeom>
          <a:noFill/>
        </p:spPr>
        <p:txBody>
          <a:bodyPr wrap="none" rtlCol="0">
            <a:spAutoFit/>
          </a:bodyPr>
          <a:lstStyle/>
          <a:p>
            <a:endParaRPr lang="en-US" sz="1350" dirty="0"/>
          </a:p>
        </p:txBody>
      </p:sp>
      <p:sp>
        <p:nvSpPr>
          <p:cNvPr id="11" name="Content Placeholder 2"/>
          <p:cNvSpPr>
            <a:spLocks noGrp="1"/>
          </p:cNvSpPr>
          <p:nvPr>
            <p:ph idx="1"/>
          </p:nvPr>
        </p:nvSpPr>
        <p:spPr>
          <a:xfrm>
            <a:off x="457200" y="1371601"/>
            <a:ext cx="8229600" cy="3223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4" name="Group 23"/>
          <p:cNvGrpSpPr/>
          <p:nvPr userDrawn="1"/>
        </p:nvGrpSpPr>
        <p:grpSpPr>
          <a:xfrm>
            <a:off x="0" y="1081564"/>
            <a:ext cx="9144000" cy="74771"/>
            <a:chOff x="0" y="1472565"/>
            <a:chExt cx="9144000" cy="99695"/>
          </a:xfrm>
        </p:grpSpPr>
        <p:cxnSp>
          <p:nvCxnSpPr>
            <p:cNvPr id="17" name="Straight Connector 16"/>
            <p:cNvCxnSpPr/>
            <p:nvPr userDrawn="1"/>
          </p:nvCxnSpPr>
          <p:spPr>
            <a:xfrm>
              <a:off x="0" y="1572260"/>
              <a:ext cx="9144000" cy="0"/>
            </a:xfrm>
            <a:prstGeom prst="line">
              <a:avLst/>
            </a:prstGeom>
            <a:ln w="101600" cap="sq">
              <a:solidFill>
                <a:srgbClr val="FFD004"/>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0" y="1472565"/>
              <a:ext cx="9144000" cy="0"/>
            </a:xfrm>
            <a:prstGeom prst="line">
              <a:avLst/>
            </a:prstGeom>
            <a:ln w="101600" cap="sq">
              <a:solidFill>
                <a:srgbClr val="084A9C"/>
              </a:solidFill>
            </a:ln>
          </p:spPr>
          <p:style>
            <a:lnRef idx="1">
              <a:schemeClr val="accent1"/>
            </a:lnRef>
            <a:fillRef idx="0">
              <a:schemeClr val="accent1"/>
            </a:fillRef>
            <a:effectRef idx="0">
              <a:schemeClr val="accent1"/>
            </a:effectRef>
            <a:fontRef idx="minor">
              <a:schemeClr val="tx1"/>
            </a:fontRef>
          </p:style>
        </p:cxnSp>
      </p:grpSp>
      <p:sp>
        <p:nvSpPr>
          <p:cNvPr id="23" name="Title 22"/>
          <p:cNvSpPr>
            <a:spLocks noGrp="1"/>
          </p:cNvSpPr>
          <p:nvPr userDrawn="1">
            <p:ph type="title"/>
          </p:nvPr>
        </p:nvSpPr>
        <p:spPr>
          <a:xfrm>
            <a:off x="0" y="0"/>
            <a:ext cx="9144000" cy="1028700"/>
          </a:xfrm>
          <a:noFill/>
          <a:effectLst/>
        </p:spPr>
        <p:txBody>
          <a:bodyPr/>
          <a:lstStyle/>
          <a:p>
            <a:r>
              <a:rPr lang="en-US" dirty="0" smtClean="0"/>
              <a:t>Click to edit Master title style</a:t>
            </a:r>
            <a:endParaRPr lang="en-US" dirty="0"/>
          </a:p>
        </p:txBody>
      </p:sp>
      <p:sp>
        <p:nvSpPr>
          <p:cNvPr id="25" name="Slide Number Placeholder 6"/>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022FF3C-310F-4809-A5BE-BC5BA8AA108D}" type="slidenum">
              <a:rPr lang="en-US" smtClean="0"/>
              <a:t>‹#›</a:t>
            </a:fld>
            <a:endParaRPr lang="en-US"/>
          </a:p>
        </p:txBody>
      </p:sp>
    </p:spTree>
    <p:extLst>
      <p:ext uri="{BB962C8B-B14F-4D97-AF65-F5344CB8AC3E}">
        <p14:creationId xmlns:p14="http://schemas.microsoft.com/office/powerpoint/2010/main" val="33012001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4" name="Group 13"/>
          <p:cNvGrpSpPr/>
          <p:nvPr userDrawn="1"/>
        </p:nvGrpSpPr>
        <p:grpSpPr>
          <a:xfrm>
            <a:off x="-16933" y="1"/>
            <a:ext cx="9211733" cy="761999"/>
            <a:chOff x="-16933" y="1"/>
            <a:chExt cx="9211733" cy="1015999"/>
          </a:xfrm>
        </p:grpSpPr>
        <p:sp>
          <p:nvSpPr>
            <p:cNvPr id="6" name="Rectangle 5"/>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sp>
          <p:nvSpPr>
            <p:cNvPr id="13" name="Rectangle 12"/>
            <p:cNvSpPr/>
            <p:nvPr userDrawn="1"/>
          </p:nvSpPr>
          <p:spPr bwMode="auto">
            <a:xfrm>
              <a:off x="0" y="931335"/>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grpSp>
      <p:sp>
        <p:nvSpPr>
          <p:cNvPr id="3" name="Slide Number Placeholder 2"/>
          <p:cNvSpPr>
            <a:spLocks noGrp="1"/>
          </p:cNvSpPr>
          <p:nvPr>
            <p:ph type="sldNum" sz="quarter" idx="10"/>
          </p:nvPr>
        </p:nvSpPr>
        <p:spPr/>
        <p:txBody>
          <a:bodyPr/>
          <a:lstStyle/>
          <a:p>
            <a:fld id="{7022FF3C-310F-4809-A5BE-BC5BA8AA108D}" type="slidenum">
              <a:rPr lang="en-US" smtClean="0"/>
              <a:t>‹#›</a:t>
            </a:fld>
            <a:endParaRPr lang="en-US"/>
          </a:p>
        </p:txBody>
      </p:sp>
      <p:sp>
        <p:nvSpPr>
          <p:cNvPr id="4" name="Content Placeholder 2"/>
          <p:cNvSpPr>
            <a:spLocks noGrp="1"/>
          </p:cNvSpPr>
          <p:nvPr>
            <p:ph idx="1"/>
          </p:nvPr>
        </p:nvSpPr>
        <p:spPr>
          <a:xfrm>
            <a:off x="457200" y="1371601"/>
            <a:ext cx="8229600" cy="32230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0" y="101601"/>
            <a:ext cx="9144000" cy="520700"/>
          </a:xfrm>
          <a:noFill/>
          <a:ln>
            <a:noFill/>
          </a:ln>
          <a:effectLst/>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78848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022FF3C-310F-4809-A5BE-BC5BA8AA108D}" type="slidenum">
              <a:rPr lang="en-US" smtClean="0"/>
              <a:t>‹#›</a:t>
            </a:fld>
            <a:endParaRPr lang="en-US"/>
          </a:p>
        </p:txBody>
      </p:sp>
      <p:grpSp>
        <p:nvGrpSpPr>
          <p:cNvPr id="4" name="Group 3"/>
          <p:cNvGrpSpPr/>
          <p:nvPr userDrawn="1"/>
        </p:nvGrpSpPr>
        <p:grpSpPr>
          <a:xfrm>
            <a:off x="-16933" y="1"/>
            <a:ext cx="9211733" cy="761999"/>
            <a:chOff x="-16933" y="1"/>
            <a:chExt cx="9211733" cy="1015999"/>
          </a:xfrm>
        </p:grpSpPr>
        <p:sp>
          <p:nvSpPr>
            <p:cNvPr id="5" name="Rectangle 4"/>
            <p:cNvSpPr/>
            <p:nvPr userDrawn="1"/>
          </p:nvSpPr>
          <p:spPr bwMode="auto">
            <a:xfrm>
              <a:off x="-16933" y="1"/>
              <a:ext cx="9194800" cy="931332"/>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sp>
          <p:nvSpPr>
            <p:cNvPr id="6" name="Rectangle 5"/>
            <p:cNvSpPr/>
            <p:nvPr userDrawn="1"/>
          </p:nvSpPr>
          <p:spPr bwMode="auto">
            <a:xfrm>
              <a:off x="0" y="931335"/>
              <a:ext cx="9194800" cy="84665"/>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grpSp>
      <p:sp>
        <p:nvSpPr>
          <p:cNvPr id="7" name="Title 9"/>
          <p:cNvSpPr>
            <a:spLocks noGrp="1"/>
          </p:cNvSpPr>
          <p:nvPr>
            <p:ph type="title"/>
          </p:nvPr>
        </p:nvSpPr>
        <p:spPr>
          <a:xfrm>
            <a:off x="0" y="101601"/>
            <a:ext cx="9144000" cy="520700"/>
          </a:xfrm>
          <a:noFill/>
          <a:ln>
            <a:noFill/>
          </a:ln>
          <a:effectLst/>
        </p:spPr>
        <p:txBody>
          <a:bodyPr/>
          <a:lstStyle/>
          <a:p>
            <a:r>
              <a:rPr lang="en-US" dirty="0" smtClean="0"/>
              <a:t>Click to edit Master title style</a:t>
            </a:r>
            <a:endParaRPr lang="en-US" dirty="0"/>
          </a:p>
        </p:txBody>
      </p:sp>
      <p:graphicFrame>
        <p:nvGraphicFramePr>
          <p:cNvPr id="8" name="Content Placeholder 7"/>
          <p:cNvGraphicFramePr>
            <a:graphicFrameLocks/>
          </p:cNvGraphicFramePr>
          <p:nvPr userDrawn="1"/>
        </p:nvGraphicFramePr>
        <p:xfrm>
          <a:off x="457200" y="1371601"/>
          <a:ext cx="8229600" cy="3223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5000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022FF3C-310F-4809-A5BE-BC5BA8AA108D}" type="slidenum">
              <a:rPr lang="en-US" smtClean="0"/>
              <a:t>‹#›</a:t>
            </a:fld>
            <a:endParaRPr lang="en-US"/>
          </a:p>
        </p:txBody>
      </p:sp>
      <p:grpSp>
        <p:nvGrpSpPr>
          <p:cNvPr id="4" name="Group 3"/>
          <p:cNvGrpSpPr/>
          <p:nvPr userDrawn="1"/>
        </p:nvGrpSpPr>
        <p:grpSpPr>
          <a:xfrm>
            <a:off x="0" y="1"/>
            <a:ext cx="9147239" cy="761999"/>
            <a:chOff x="0" y="1"/>
            <a:chExt cx="9147239" cy="1015999"/>
          </a:xfrm>
        </p:grpSpPr>
        <p:sp>
          <p:nvSpPr>
            <p:cNvPr id="5" name="Rectangle 4"/>
            <p:cNvSpPr/>
            <p:nvPr userDrawn="1"/>
          </p:nvSpPr>
          <p:spPr bwMode="auto">
            <a:xfrm>
              <a:off x="3239" y="1"/>
              <a:ext cx="9144000" cy="931332"/>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sp>
          <p:nvSpPr>
            <p:cNvPr id="6" name="Rectangle 5"/>
            <p:cNvSpPr/>
            <p:nvPr userDrawn="1"/>
          </p:nvSpPr>
          <p:spPr bwMode="auto">
            <a:xfrm>
              <a:off x="0" y="931335"/>
              <a:ext cx="9144000" cy="84665"/>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grpSp>
      <p:sp>
        <p:nvSpPr>
          <p:cNvPr id="7" name="Content Placeholder 2"/>
          <p:cNvSpPr>
            <a:spLocks noGrp="1"/>
          </p:cNvSpPr>
          <p:nvPr>
            <p:ph idx="1"/>
          </p:nvPr>
        </p:nvSpPr>
        <p:spPr>
          <a:xfrm>
            <a:off x="457200" y="813545"/>
            <a:ext cx="8229600" cy="3223022"/>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9"/>
          <p:cNvSpPr>
            <a:spLocks noGrp="1"/>
          </p:cNvSpPr>
          <p:nvPr>
            <p:ph type="title"/>
          </p:nvPr>
        </p:nvSpPr>
        <p:spPr>
          <a:xfrm>
            <a:off x="0" y="101601"/>
            <a:ext cx="9144000" cy="520700"/>
          </a:xfrm>
          <a:noFill/>
          <a:ln>
            <a:noFill/>
          </a:ln>
          <a:effectLst/>
        </p:spPr>
        <p:txBody>
          <a:bodyPr/>
          <a:lstStyle>
            <a:lvl1pPr>
              <a:defRPr sz="3000">
                <a:solidFill>
                  <a:schemeClr val="bg1"/>
                </a:solidFill>
                <a:latin typeface="+mj-lt"/>
              </a:defRPr>
            </a:lvl1pPr>
          </a:lstStyle>
          <a:p>
            <a:r>
              <a:rPr lang="en-US" dirty="0" smtClean="0"/>
              <a:t>Click to edit Master title style</a:t>
            </a:r>
            <a:endParaRPr lang="en-US" dirty="0"/>
          </a:p>
        </p:txBody>
      </p:sp>
      <p:sp>
        <p:nvSpPr>
          <p:cNvPr id="9" name="Slide Number Placeholder 2"/>
          <p:cNvSpPr txBox="1">
            <a:spLocks/>
          </p:cNvSpPr>
          <p:nvPr userDrawn="1"/>
        </p:nvSpPr>
        <p:spPr>
          <a:xfrm>
            <a:off x="457199" y="4767263"/>
            <a:ext cx="1744133"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smtClean="0"/>
              <a:t>03/06/2018</a:t>
            </a:r>
          </a:p>
        </p:txBody>
      </p:sp>
    </p:spTree>
    <p:extLst>
      <p:ext uri="{BB962C8B-B14F-4D97-AF65-F5344CB8AC3E}">
        <p14:creationId xmlns:p14="http://schemas.microsoft.com/office/powerpoint/2010/main" val="34122005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022FF3C-310F-4809-A5BE-BC5BA8AA108D}" type="slidenum">
              <a:rPr lang="en-US" smtClean="0"/>
              <a:t>‹#›</a:t>
            </a:fld>
            <a:endParaRPr lang="en-US"/>
          </a:p>
        </p:txBody>
      </p:sp>
      <p:grpSp>
        <p:nvGrpSpPr>
          <p:cNvPr id="4" name="Group 3"/>
          <p:cNvGrpSpPr/>
          <p:nvPr userDrawn="1"/>
        </p:nvGrpSpPr>
        <p:grpSpPr>
          <a:xfrm>
            <a:off x="-16933" y="1"/>
            <a:ext cx="9211733" cy="761999"/>
            <a:chOff x="-16933" y="1"/>
            <a:chExt cx="9211733" cy="1015999"/>
          </a:xfrm>
        </p:grpSpPr>
        <p:sp>
          <p:nvSpPr>
            <p:cNvPr id="5" name="Rectangle 4"/>
            <p:cNvSpPr/>
            <p:nvPr userDrawn="1"/>
          </p:nvSpPr>
          <p:spPr bwMode="auto">
            <a:xfrm>
              <a:off x="-16933" y="1"/>
              <a:ext cx="9194800" cy="931332"/>
            </a:xfrm>
            <a:prstGeom prst="rect">
              <a:avLst/>
            </a:prstGeom>
            <a:solidFill>
              <a:srgbClr val="084A9C"/>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sp>
          <p:nvSpPr>
            <p:cNvPr id="6" name="Rectangle 5"/>
            <p:cNvSpPr/>
            <p:nvPr userDrawn="1"/>
          </p:nvSpPr>
          <p:spPr bwMode="auto">
            <a:xfrm>
              <a:off x="0" y="931335"/>
              <a:ext cx="9194800" cy="84665"/>
            </a:xfrm>
            <a:prstGeom prst="rect">
              <a:avLst/>
            </a:prstGeom>
            <a:solidFill>
              <a:srgbClr val="FFD00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grpSp>
      <p:graphicFrame>
        <p:nvGraphicFramePr>
          <p:cNvPr id="7" name="Chart 6"/>
          <p:cNvGraphicFramePr/>
          <p:nvPr userDrawn="1"/>
        </p:nvGraphicFramePr>
        <p:xfrm>
          <a:off x="1447800" y="1371600"/>
          <a:ext cx="6096000"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9"/>
          <p:cNvSpPr>
            <a:spLocks noGrp="1"/>
          </p:cNvSpPr>
          <p:nvPr>
            <p:ph type="title"/>
          </p:nvPr>
        </p:nvSpPr>
        <p:spPr>
          <a:xfrm>
            <a:off x="0" y="101601"/>
            <a:ext cx="9144000" cy="520700"/>
          </a:xfrm>
          <a:noFill/>
          <a:ln>
            <a:noFill/>
          </a:ln>
          <a:effectLst/>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4594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Rectangle 4"/>
          <p:cNvSpPr>
            <a:spLocks noGrp="1" noChangeArrowheads="1"/>
          </p:cNvSpPr>
          <p:nvPr>
            <p:ph type="subTitle" idx="1" hasCustomPrompt="1"/>
          </p:nvPr>
        </p:nvSpPr>
        <p:spPr>
          <a:xfrm>
            <a:off x="783117" y="1926704"/>
            <a:ext cx="4602163" cy="292442"/>
          </a:xfrm>
        </p:spPr>
        <p:txBody>
          <a:bodyPr/>
          <a:lstStyle>
            <a:lvl1pPr marL="0" indent="0">
              <a:buFont typeface="Wingdings" pitchFamily="2" charset="2"/>
              <a:buNone/>
              <a:defRPr b="1" spc="225" baseline="0">
                <a:solidFill>
                  <a:schemeClr val="tx2"/>
                </a:solidFill>
                <a:latin typeface="Helvetica LT Std" pitchFamily="34" charset="0"/>
                <a:cs typeface="Calibri" pitchFamily="34" charset="0"/>
              </a:defRPr>
            </a:lvl1pPr>
          </a:lstStyle>
          <a:p>
            <a:r>
              <a:rPr lang="en-US" altLang="en-US" dirty="0" smtClean="0"/>
              <a:t>Author</a:t>
            </a:r>
            <a:endParaRPr lang="en-US" altLang="en-US" dirty="0"/>
          </a:p>
        </p:txBody>
      </p:sp>
      <p:sp>
        <p:nvSpPr>
          <p:cNvPr id="9" name="Rectangle 9"/>
          <p:cNvSpPr>
            <a:spLocks noGrp="1" noChangeArrowheads="1"/>
          </p:cNvSpPr>
          <p:nvPr>
            <p:ph type="ctrTitle" sz="quarter" hasCustomPrompt="1"/>
          </p:nvPr>
        </p:nvSpPr>
        <p:spPr>
          <a:xfrm>
            <a:off x="757146" y="276699"/>
            <a:ext cx="7246620" cy="1485900"/>
          </a:xfrm>
          <a:noFill/>
          <a:effectLst/>
        </p:spPr>
        <p:txBody>
          <a:bodyPr anchor="b" anchorCtr="0">
            <a:normAutofit/>
          </a:bodyPr>
          <a:lstStyle>
            <a:lvl1pPr algn="l">
              <a:lnSpc>
                <a:spcPts val="3300"/>
              </a:lnSpc>
              <a:defRPr sz="3000" b="1">
                <a:solidFill>
                  <a:schemeClr val="tx2"/>
                </a:solidFill>
                <a:latin typeface="Helvetica LT Std" pitchFamily="34" charset="0"/>
                <a:cs typeface="Times New Roman" pitchFamily="18" charset="0"/>
              </a:defRPr>
            </a:lvl1pPr>
          </a:lstStyle>
          <a:p>
            <a:r>
              <a:rPr lang="en-US" dirty="0" smtClean="0"/>
              <a:t>Title here</a:t>
            </a:r>
            <a:endParaRPr lang="en-US" dirty="0"/>
          </a:p>
        </p:txBody>
      </p:sp>
      <p:sp>
        <p:nvSpPr>
          <p:cNvPr id="12" name="Rectangle 11"/>
          <p:cNvSpPr/>
          <p:nvPr userDrawn="1"/>
        </p:nvSpPr>
        <p:spPr bwMode="auto">
          <a:xfrm>
            <a:off x="0" y="1"/>
            <a:ext cx="407324" cy="1798607"/>
          </a:xfrm>
          <a:prstGeom prst="rect">
            <a:avLst/>
          </a:prstGeom>
          <a:solidFill>
            <a:srgbClr val="EFC20D"/>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prstClr val="black"/>
              </a:solidFill>
              <a:latin typeface="Arial" charset="0"/>
            </a:endParaRPr>
          </a:p>
        </p:txBody>
      </p:sp>
      <p:cxnSp>
        <p:nvCxnSpPr>
          <p:cNvPr id="15" name="Straight Connector 14"/>
          <p:cNvCxnSpPr/>
          <p:nvPr userDrawn="1"/>
        </p:nvCxnSpPr>
        <p:spPr bwMode="auto">
          <a:xfrm>
            <a:off x="823650" y="1836351"/>
            <a:ext cx="7944793" cy="0"/>
          </a:xfrm>
          <a:prstGeom prst="line">
            <a:avLst/>
          </a:prstGeom>
          <a:solidFill>
            <a:srgbClr val="FFCC99"/>
          </a:solidFill>
          <a:ln w="12700" cap="flat" cmpd="sng" algn="ctr">
            <a:solidFill>
              <a:srgbClr val="EFC20D"/>
            </a:solidFill>
            <a:prstDash val="solid"/>
            <a:round/>
            <a:headEnd type="none" w="med" len="med"/>
            <a:tailEnd type="none" w="med" len="med"/>
          </a:ln>
          <a:effectLst/>
        </p:spPr>
      </p:cxnSp>
      <p:sp>
        <p:nvSpPr>
          <p:cNvPr id="14" name="Rectangle 13"/>
          <p:cNvSpPr/>
          <p:nvPr userDrawn="1"/>
        </p:nvSpPr>
        <p:spPr bwMode="auto">
          <a:xfrm>
            <a:off x="0" y="1882716"/>
            <a:ext cx="407324" cy="3260785"/>
          </a:xfrm>
          <a:prstGeom prst="rect">
            <a:avLst/>
          </a:prstGeom>
          <a:solidFill>
            <a:schemeClr val="tx2"/>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eaLnBrk="0" fontAlgn="base" hangingPunct="0">
              <a:lnSpc>
                <a:spcPts val="1875"/>
              </a:lnSpc>
              <a:spcBef>
                <a:spcPct val="0"/>
              </a:spcBef>
              <a:spcAft>
                <a:spcPts val="750"/>
              </a:spcAft>
              <a:buClr>
                <a:srgbClr val="FDAA03"/>
              </a:buClr>
            </a:pPr>
            <a:endParaRPr lang="en-US" sz="1350" b="1" dirty="0">
              <a:solidFill>
                <a:srgbClr val="005F9E"/>
              </a:solidFill>
              <a:latin typeface="Arial" charset="0"/>
            </a:endParaRPr>
          </a:p>
        </p:txBody>
      </p:sp>
      <p:sp>
        <p:nvSpPr>
          <p:cNvPr id="2" name="Rectangle 1"/>
          <p:cNvSpPr/>
          <p:nvPr userDrawn="1"/>
        </p:nvSpPr>
        <p:spPr>
          <a:xfrm>
            <a:off x="457200" y="4641420"/>
            <a:ext cx="8458200" cy="461665"/>
          </a:xfrm>
          <a:prstGeom prst="rect">
            <a:avLst/>
          </a:prstGeom>
        </p:spPr>
        <p:txBody>
          <a:bodyPr wrap="square">
            <a:spAutoFit/>
          </a:bodyPr>
          <a:lstStyle/>
          <a:p>
            <a:r>
              <a:rPr lang="en-US" sz="600" kern="1200" dirty="0" smtClean="0">
                <a:solidFill>
                  <a:schemeClr val="tx1"/>
                </a:solidFill>
                <a:effectLst/>
                <a:latin typeface="+mn-lt"/>
                <a:ea typeface="+mn-ea"/>
                <a:cs typeface="+mn-cs"/>
              </a:rPr>
              <a:t>For Official Federal Government Use Only</a:t>
            </a:r>
          </a:p>
          <a:p>
            <a:endParaRPr lang="en-US" sz="600" kern="1200" dirty="0" smtClean="0">
              <a:solidFill>
                <a:schemeClr val="tx1"/>
              </a:solidFill>
              <a:effectLst/>
              <a:latin typeface="+mn-lt"/>
              <a:ea typeface="+mn-ea"/>
              <a:cs typeface="+mn-cs"/>
            </a:endParaRPr>
          </a:p>
          <a:p>
            <a:r>
              <a:rPr lang="en-US" sz="600" kern="1200" dirty="0" smtClean="0">
                <a:solidFill>
                  <a:schemeClr val="tx1"/>
                </a:solidFill>
                <a:effectLst/>
                <a:latin typeface="+mn-lt"/>
                <a:ea typeface="+mn-ea"/>
                <a:cs typeface="+mn-cs"/>
              </a:rPr>
              <a:t>This pre-decisional, privileged, and confidential information is for internal government use only, and must not be disseminated, distributed, or copied to persons not authorized to receive the information. Unauthorized disclosure may result in prosecution to the full extent of the law</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5446588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0" y="0"/>
            <a:ext cx="9144000" cy="108585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022FF3C-310F-4809-A5BE-BC5BA8AA108D}" type="slidenum">
              <a:rPr lang="en-US" smtClean="0"/>
              <a:t>‹#›</a:t>
            </a:fld>
            <a:endParaRPr lang="en-US"/>
          </a:p>
        </p:txBody>
      </p:sp>
    </p:spTree>
    <p:extLst>
      <p:ext uri="{BB962C8B-B14F-4D97-AF65-F5344CB8AC3E}">
        <p14:creationId xmlns:p14="http://schemas.microsoft.com/office/powerpoint/2010/main" val="22530006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8" r:id="rId10"/>
    <p:sldLayoutId id="2147483742" r:id="rId11"/>
    <p:sldLayoutId id="2147483743" r:id="rId12"/>
    <p:sldLayoutId id="2147483745" r:id="rId13"/>
    <p:sldLayoutId id="2147483749" r:id="rId14"/>
  </p:sldLayoutIdLst>
  <p:timing>
    <p:tnLst>
      <p:par>
        <p:cTn id="1" dur="indefinite" restart="never" nodeType="tmRoot"/>
      </p:par>
    </p:tnLst>
  </p:timing>
  <p:hf hdr="0" ftr="0"/>
  <p:txStyles>
    <p:titleStyle>
      <a:lvl1pPr indent="0" algn="ctr" defTabSz="685800" rtl="0" eaLnBrk="1" latinLnBrk="0" hangingPunct="1">
        <a:spcBef>
          <a:spcPts val="0"/>
        </a:spcBef>
        <a:buNone/>
        <a:defRPr sz="3300" b="1" i="0" u="none"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http://www.cms.gov/Regulations-and-Guidance/Guidance/Manuals/Downloads/clm104c04.pdf" TargetMode="External"/><Relationship Id="rId2" Type="http://schemas.openxmlformats.org/officeDocument/2006/relationships/hyperlink" Target="https://www.cms.gov/Outreach-and-Education/Medicare-Learning-Network-MLN/MLNMattersArticles/Downloads/se1512.pdf"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www.cms.gov/Regulations-and-Guidance/Guidance/Manuals" TargetMode="External"/><Relationship Id="rId2" Type="http://schemas.openxmlformats.org/officeDocument/2006/relationships/hyperlink" Target="https://www.cms.gov/medicare-coverage-database/"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www.cms.gov/medicare-coverage-database/"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search?ei=JXopWp-uBozw_AaUuKbwCg&amp;q=partial+hospitalization+program+site:med.noridianmedicare.com&amp;oq=partial+hospitalization+program+site:med.noridianmedicare.com&amp;gs_l=psy-ab.3...1856627.1869873.0.1870128.39.39.0.0.0.0.116.2030.37j2.39.0....0...1.1.64.psy-ab..1.5.441...0j46j0i3k1j0i67k1j0i131k1j0i46k1.0.cJX6PR_V5c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www.google.com/search?ei=DIIpWt3YMIeiggfghLWgBg&amp;q=partial+hospitalization+program+site:novitas-solutions.com++&amp;oq=partial+hospitalization+program+site:novitas-solutions.com++&amp;gs_l=psy-ab.3...8901.12751.0.13789.13.13.0.0.0.0.126.597.11j1.12.0....0...1.1.64.psy-ab..1.0.0....0.f4C0zEMRj1Q"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federalregister.gov/documents/2017/11/13/2017-23932/medicare-program-hospital-outpatient-prospective-payment-and-ambulatory-surgical-center-payment" TargetMode="External"/><Relationship Id="rId2" Type="http://schemas.openxmlformats.org/officeDocument/2006/relationships/hyperlink" Target="https://www.google.com/search?source=hp&amp;ei=Bk4MWrvpEYXimAGHqrbQCQ&amp;q=partial+hospitalization+program+php+apc+updates+for+CY+2017&amp;oq=partial+hospitalization+program+php+apc+updates+for+CY+2017&amp;gs_l=psy-ab.3...1372.1372.0.2799.1.1.0.0.0.0.122.122.0j1.1.0....0...1.1.64.psy-ab..0.0.0....0.l7WOEQdkA34"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medpac.gov/-research-areas-/hospital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medpac.gov/docs/default-source/reports/mar17_medpac_ch3.pdf?sfvrsn=0"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sas.com/edu/" TargetMode="External"/><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hyperlink" Target="https://www.sas.com/store/book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as.com/store/books/"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s>
</file>

<file path=ppt/slides/_rels/slide25.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tags" Target="../tags/tag29.xml"/><Relationship Id="rId3" Type="http://schemas.openxmlformats.org/officeDocument/2006/relationships/tags" Target="../tags/tag14.xml"/><Relationship Id="rId21" Type="http://schemas.openxmlformats.org/officeDocument/2006/relationships/tags" Target="../tags/tag32.xm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tags" Target="../tags/tag28.xml"/><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tags" Target="../tags/tag31.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slideLayout" Target="../slideLayouts/slideLayout7.xml"/><Relationship Id="rId5" Type="http://schemas.openxmlformats.org/officeDocument/2006/relationships/tags" Target="../tags/tag16.xml"/><Relationship Id="rId15" Type="http://schemas.openxmlformats.org/officeDocument/2006/relationships/tags" Target="../tags/tag26.xml"/><Relationship Id="rId23" Type="http://schemas.openxmlformats.org/officeDocument/2006/relationships/tags" Target="../tags/tag34.xml"/><Relationship Id="rId10" Type="http://schemas.openxmlformats.org/officeDocument/2006/relationships/tags" Target="../tags/tag21.xml"/><Relationship Id="rId19" Type="http://schemas.openxmlformats.org/officeDocument/2006/relationships/tags" Target="../tags/tag30.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tags" Target="../tags/tag33.xml"/></Relationships>
</file>

<file path=ppt/slides/_rels/slide26.xml.rels><?xml version="1.0" encoding="UTF-8" standalone="yes"?>
<Relationships xmlns="http://schemas.openxmlformats.org/package/2006/relationships"><Relationship Id="rId2" Type="http://schemas.openxmlformats.org/officeDocument/2006/relationships/hyperlink" Target="https://www.cms.gov/Research-Statistics-Data-and-Systems/CMS-Information-Technology/DataAdmin/index.html"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resdac.or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cwdata.org/web/guest/data-dictionari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share.cms.gov/office/ois/Projects/IDR/SitePages/Home.aspx"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portal.cms.gov/" TargetMode="External"/><Relationship Id="rId2" Type="http://schemas.openxmlformats.org/officeDocument/2006/relationships/hyperlink" Target="Validating%20Reports.docx"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Layout" Target="../slideLayouts/slideLayout7.xml"/><Relationship Id="rId4" Type="http://schemas.openxmlformats.org/officeDocument/2006/relationships/tags" Target="../tags/tag39.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45.xml.rels><?xml version="1.0" encoding="UTF-8" standalone="yes"?>
<Relationships xmlns="http://schemas.openxmlformats.org/package/2006/relationships"><Relationship Id="rId8" Type="http://schemas.openxmlformats.org/officeDocument/2006/relationships/hyperlink" Target="mailto:DESY_Support@cms.hhs.gov" TargetMode="External"/><Relationship Id="rId3" Type="http://schemas.openxmlformats.org/officeDocument/2006/relationships/tags" Target="../tags/tag43.xml"/><Relationship Id="rId7" Type="http://schemas.openxmlformats.org/officeDocument/2006/relationships/notesSlide" Target="../notesSlides/notesSlide4.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7.xml"/><Relationship Id="rId5" Type="http://schemas.openxmlformats.org/officeDocument/2006/relationships/tags" Target="../tags/tag45.xml"/><Relationship Id="rId4" Type="http://schemas.openxmlformats.org/officeDocument/2006/relationships/tags" Target="../tags/tag44.xml"/></Relationships>
</file>

<file path=ppt/slides/_rels/slide46.xml.rels><?xml version="1.0" encoding="UTF-8" standalone="yes"?>
<Relationships xmlns="http://schemas.openxmlformats.org/package/2006/relationships"><Relationship Id="rId3" Type="http://schemas.openxmlformats.org/officeDocument/2006/relationships/hyperlink" Target="http://www.cms.gov/desy" TargetMode="External"/><Relationship Id="rId2" Type="http://schemas.openxmlformats.org/officeDocument/2006/relationships/slideLayout" Target="../slideLayouts/slideLayout7.xml"/><Relationship Id="rId1" Type="http://schemas.openxmlformats.org/officeDocument/2006/relationships/tags" Target="../tags/tag46.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hyperlink" Target="https://www.cms.gov/Research-Statistics-Data-and-Systems/CMS-Information-Technology/desy"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hyperlink" Target="http://ideal.ece.utexas.edu/pubs/pdf/2014/graph_database_in_healthcare.pdf"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hyperlink" Target="mailto:SUG@cms.hhs.gov" TargetMode="External"/><Relationship Id="rId3" Type="http://schemas.openxmlformats.org/officeDocument/2006/relationships/hyperlink" Target="mailto:ccwhelp@gdit.com" TargetMode="External"/><Relationship Id="rId7" Type="http://schemas.openxmlformats.org/officeDocument/2006/relationships/hyperlink" Target="mailto:CDUG@cms.hhs.gov" TargetMode="External"/><Relationship Id="rId2" Type="http://schemas.openxmlformats.org/officeDocument/2006/relationships/hyperlink" Target="mailto:ResDAC@umn.edu" TargetMode="External"/><Relationship Id="rId1" Type="http://schemas.openxmlformats.org/officeDocument/2006/relationships/slideLayout" Target="../slideLayouts/slideLayout7.xml"/><Relationship Id="rId6" Type="http://schemas.openxmlformats.org/officeDocument/2006/relationships/hyperlink" Target="mailto:CMSIDR_Support@cms.hhs.gov" TargetMode="External"/><Relationship Id="rId5" Type="http://schemas.openxmlformats.org/officeDocument/2006/relationships/hyperlink" Target="mailto:Desy_Support@cms.hhs.gov" TargetMode="External"/><Relationship Id="rId10" Type="http://schemas.openxmlformats.org/officeDocument/2006/relationships/hyperlink" Target="http://8470.toastmastersclubs.org/" TargetMode="External"/><Relationship Id="rId4" Type="http://schemas.openxmlformats.org/officeDocument/2006/relationships/hyperlink" Target="mailto:SasEbi@cms.hhs.gov" TargetMode="External"/><Relationship Id="rId9" Type="http://schemas.openxmlformats.org/officeDocument/2006/relationships/hyperlink" Target="mailto:OnePIDUG@qssinc.com" TargetMode="External"/></Relationships>
</file>

<file path=ppt/slides/_rels/slide64.xml.rels><?xml version="1.0" encoding="UTF-8" standalone="yes"?>
<Relationships xmlns="http://schemas.openxmlformats.org/package/2006/relationships"><Relationship Id="rId2" Type="http://schemas.openxmlformats.org/officeDocument/2006/relationships/hyperlink" Target="mailto:Richard.Andrews@cms.hhs.gov"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cms.gov/MLNGenInfo" TargetMode="External"/><Relationship Id="rId2" Type="http://schemas.openxmlformats.org/officeDocument/2006/relationships/hyperlink" Target="https://www.google.com/search?source=hp&amp;ei=39opWsSQEcTw_Aax34rgDw&amp;q=%E2%80%9CPartial+Hospitalization+Program%E2%80%9D+site:cms.gov&amp;oq=%E2%80%9CPartial+Hospitalization+Program%E2%80%9D+site:cms.gov&amp;gs_l=psy-ab.3...1968.1968.0.3911.1.1.0.0.0.0.62.62.1.1.0....0...1c..64.psy-ab..0.0.0....0.u5n6GtAOYcU" TargetMode="External"/><Relationship Id="rId1" Type="http://schemas.openxmlformats.org/officeDocument/2006/relationships/slideLayout" Target="../slideLayouts/slideLayout7.xml"/><Relationship Id="rId5" Type="http://schemas.openxmlformats.org/officeDocument/2006/relationships/hyperlink" Target="https://dnav.cms.gov/" TargetMode="External"/><Relationship Id="rId4" Type="http://schemas.openxmlformats.org/officeDocument/2006/relationships/hyperlink" Target="https://www.cms.gov/Regulations-and-Guidance/Guidance/Manuals/Internet-Only-Manuals-IOMs.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resdac.org/" TargetMode="External"/><Relationship Id="rId2" Type="http://schemas.openxmlformats.org/officeDocument/2006/relationships/hyperlink" Target="https://www.federalregister.gov/" TargetMode="External"/><Relationship Id="rId1" Type="http://schemas.openxmlformats.org/officeDocument/2006/relationships/slideLayout" Target="../slideLayouts/slideLayout7.xml"/><Relationship Id="rId5" Type="http://schemas.openxmlformats.org/officeDocument/2006/relationships/hyperlink" Target="partial%20hospitalization%20program%20site:novitas-solutions.com" TargetMode="External"/><Relationship Id="rId4" Type="http://schemas.openxmlformats.org/officeDocument/2006/relationships/hyperlink" Target="https://www.google.com/search?ei=JXopWp-uBozw_AaUuKbwCg&amp;q=partial+hospitalization+program+site:med.noridianmedicare.com&amp;oq=partial+hospitalization+program+site:med.noridianmedicare.com&amp;gs_l=psy-ab.3...1856627.1869873.0.1870128.39.39.0.0.0.0.116.2030.37j2.39.0....0...1.1.64.psy-ab..1.5.441...0j46j0i3k1j0i67k1j0i131k1j0i46k1.0.cJX6PR_V5cA"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ms.gov/Research-Statistics-Data-and-Systems/Statistics-Trends-and-Reports/Archives/MMSS/index.html" TargetMode="External"/><Relationship Id="rId2" Type="http://schemas.openxmlformats.org/officeDocument/2006/relationships/hyperlink" Target="https://www.cms.gov/Research-Statistics-Data-and-Systems/Files-for-Order/FilesForOrderGenInfo/index.html" TargetMode="External"/><Relationship Id="rId1" Type="http://schemas.openxmlformats.org/officeDocument/2006/relationships/slideLayout" Target="../slideLayouts/slideLayout7.xml"/><Relationship Id="rId6" Type="http://schemas.openxmlformats.org/officeDocument/2006/relationships/hyperlink" Target="https://www.cms.gov/Research-Statistics-Data-and-Systems/Statistics-Trends-and-Reports/ReportsTrustFunds/index.html" TargetMode="External"/><Relationship Id="rId5" Type="http://schemas.openxmlformats.org/officeDocument/2006/relationships/hyperlink" Target="https://www.cms.gov/Research-Statistics-Data-and-Systems/Statistics-Trends-and-Reports/MedicareProgramRatesStats/index.html" TargetMode="External"/><Relationship Id="rId4" Type="http://schemas.openxmlformats.org/officeDocument/2006/relationships/hyperlink" Target="https://www.cms.gov/Research-Statistics-Data-and-Systems/Statistics-Trends-and-Reports/CMSProgramStatistics/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Tips for Developing Research Projects at CMS </a:t>
            </a:r>
            <a:endParaRPr lang="en-US" dirty="0"/>
          </a:p>
        </p:txBody>
      </p:sp>
      <p:sp>
        <p:nvSpPr>
          <p:cNvPr id="5" name="Text Placeholder 31"/>
          <p:cNvSpPr txBox="1">
            <a:spLocks/>
          </p:cNvSpPr>
          <p:nvPr/>
        </p:nvSpPr>
        <p:spPr>
          <a:xfrm>
            <a:off x="4612192" y="2652063"/>
            <a:ext cx="4451421" cy="1377328"/>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800" dirty="0" smtClean="0">
                <a:latin typeface="+mj-lt"/>
              </a:rPr>
              <a:t>Rick Andrews</a:t>
            </a:r>
          </a:p>
          <a:p>
            <a:pPr marL="0" indent="0">
              <a:buNone/>
            </a:pPr>
            <a:r>
              <a:rPr lang="en-US" sz="1800" dirty="0" smtClean="0">
                <a:latin typeface="+mj-lt"/>
              </a:rPr>
              <a:t>Office of the Actuary</a:t>
            </a:r>
          </a:p>
          <a:p>
            <a:pPr marL="0" indent="0">
              <a:buNone/>
            </a:pPr>
            <a:r>
              <a:rPr lang="en-US" sz="1800" dirty="0" smtClean="0">
                <a:latin typeface="+mj-lt"/>
              </a:rPr>
              <a:t>Centers for Medicare and Medicaid Services</a:t>
            </a:r>
          </a:p>
          <a:p>
            <a:pPr marL="0" indent="0">
              <a:buNone/>
            </a:pPr>
            <a:endParaRPr lang="en-US" sz="1600" dirty="0">
              <a:latin typeface="+mj-lt"/>
            </a:endParaRPr>
          </a:p>
          <a:p>
            <a:pPr marL="342900" lvl="1" indent="0">
              <a:buNone/>
            </a:pPr>
            <a:endParaRPr lang="en-US" sz="1600" dirty="0" smtClean="0">
              <a:latin typeface="+mj-lt"/>
            </a:endParaRPr>
          </a:p>
        </p:txBody>
      </p:sp>
    </p:spTree>
    <p:extLst>
      <p:ext uri="{BB962C8B-B14F-4D97-AF65-F5344CB8AC3E}">
        <p14:creationId xmlns:p14="http://schemas.microsoft.com/office/powerpoint/2010/main" val="3264939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200" y="813545"/>
            <a:ext cx="6749785" cy="3223022"/>
          </a:xfrm>
        </p:spPr>
        <p:txBody>
          <a:bodyPr>
            <a:noAutofit/>
          </a:bodyPr>
          <a:lstStyle/>
          <a:p>
            <a:r>
              <a:rPr lang="en-US" b="1" dirty="0"/>
              <a:t>MLN Matters</a:t>
            </a:r>
            <a:r>
              <a:rPr lang="en-US" b="1" baseline="30000" dirty="0"/>
              <a:t>®</a:t>
            </a:r>
            <a:r>
              <a:rPr lang="en-US" b="1" dirty="0"/>
              <a:t> </a:t>
            </a:r>
            <a:r>
              <a:rPr lang="en-US" b="1" dirty="0" smtClean="0"/>
              <a:t>Article: </a:t>
            </a:r>
            <a:r>
              <a:rPr lang="en-US" b="1" dirty="0"/>
              <a:t>SE1512 </a:t>
            </a:r>
          </a:p>
          <a:p>
            <a:pPr lvl="1">
              <a:spcBef>
                <a:spcPts val="400"/>
              </a:spcBef>
            </a:pPr>
            <a:r>
              <a:rPr lang="en-US" sz="1800" u="sng" dirty="0" smtClean="0">
                <a:solidFill>
                  <a:srgbClr val="0000FF"/>
                </a:solidFill>
                <a:hlinkClick r:id="rId2"/>
              </a:rPr>
              <a:t>https</a:t>
            </a:r>
            <a:r>
              <a:rPr lang="en-US" sz="1800" u="sng" dirty="0">
                <a:solidFill>
                  <a:srgbClr val="0000FF"/>
                </a:solidFill>
                <a:hlinkClick r:id="rId2"/>
              </a:rPr>
              <a:t>://www.cms.gov/Outreach-and-Education/</a:t>
            </a:r>
            <a:br>
              <a:rPr lang="en-US" sz="1800" u="sng" dirty="0">
                <a:solidFill>
                  <a:srgbClr val="0000FF"/>
                </a:solidFill>
                <a:hlinkClick r:id="rId2"/>
              </a:rPr>
            </a:br>
            <a:r>
              <a:rPr lang="en-US" sz="1800" u="sng" dirty="0">
                <a:solidFill>
                  <a:srgbClr val="0000FF"/>
                </a:solidFill>
                <a:hlinkClick r:id="rId2"/>
              </a:rPr>
              <a:t>Medicare-Learning-Network-MLN/</a:t>
            </a:r>
            <a:r>
              <a:rPr lang="en-US" sz="1800" u="sng" dirty="0" err="1">
                <a:solidFill>
                  <a:srgbClr val="0000FF"/>
                </a:solidFill>
                <a:hlinkClick r:id="rId2"/>
              </a:rPr>
              <a:t>MLNMattersArticles</a:t>
            </a:r>
            <a:r>
              <a:rPr lang="en-US" sz="1800" u="sng" dirty="0">
                <a:solidFill>
                  <a:srgbClr val="0000FF"/>
                </a:solidFill>
                <a:hlinkClick r:id="rId2"/>
              </a:rPr>
              <a:t>/</a:t>
            </a:r>
            <a:br>
              <a:rPr lang="en-US" sz="1800" u="sng" dirty="0">
                <a:solidFill>
                  <a:srgbClr val="0000FF"/>
                </a:solidFill>
                <a:hlinkClick r:id="rId2"/>
              </a:rPr>
            </a:br>
            <a:r>
              <a:rPr lang="en-US" sz="1800" u="sng" dirty="0" smtClean="0">
                <a:solidFill>
                  <a:srgbClr val="0000FF"/>
                </a:solidFill>
                <a:hlinkClick r:id="rId2"/>
              </a:rPr>
              <a:t>Downloads/se1512.pdf </a:t>
            </a:r>
            <a:endParaRPr lang="en-US" sz="1800" u="sng" dirty="0" smtClean="0">
              <a:solidFill>
                <a:srgbClr val="0000FF"/>
              </a:solidFill>
            </a:endParaRPr>
          </a:p>
          <a:p>
            <a:pPr lvl="2">
              <a:spcBef>
                <a:spcPts val="600"/>
              </a:spcBef>
            </a:pPr>
            <a:r>
              <a:rPr lang="en-US" sz="2000" dirty="0" smtClean="0"/>
              <a:t>CMS </a:t>
            </a:r>
            <a:r>
              <a:rPr lang="en-US" sz="2000" dirty="0"/>
              <a:t>reminds hospitals and CMHCs that provide PHP services to follow existing claims coding requirements given in the “</a:t>
            </a:r>
            <a:r>
              <a:rPr lang="en-US" sz="2000" b="1" dirty="0">
                <a:solidFill>
                  <a:schemeClr val="tx1"/>
                </a:solidFill>
              </a:rPr>
              <a:t>Medicare Claims Processing Manual</a:t>
            </a:r>
            <a:r>
              <a:rPr lang="en-US" sz="2000" dirty="0" smtClean="0"/>
              <a:t>,” </a:t>
            </a:r>
          </a:p>
          <a:p>
            <a:pPr lvl="3">
              <a:spcBef>
                <a:spcPts val="600"/>
              </a:spcBef>
            </a:pPr>
            <a:r>
              <a:rPr lang="en-US" sz="1600" dirty="0"/>
              <a:t>Chapter 4, section 260 </a:t>
            </a:r>
            <a:endParaRPr lang="en-US" sz="1600" dirty="0" smtClean="0"/>
          </a:p>
          <a:p>
            <a:pPr lvl="4">
              <a:spcBef>
                <a:spcPts val="400"/>
              </a:spcBef>
            </a:pPr>
            <a:r>
              <a:rPr lang="en-US" sz="1800" u="sng" dirty="0" smtClean="0">
                <a:solidFill>
                  <a:srgbClr val="0000FF"/>
                </a:solidFill>
                <a:hlinkClick r:id="rId3"/>
              </a:rPr>
              <a:t>http</a:t>
            </a:r>
            <a:r>
              <a:rPr lang="en-US" sz="1800" u="sng" dirty="0">
                <a:solidFill>
                  <a:srgbClr val="0000FF"/>
                </a:solidFill>
                <a:hlinkClick r:id="rId3"/>
              </a:rPr>
              <a:t>://www.cms.gov/Regulations-and-Guidance/</a:t>
            </a:r>
            <a:br>
              <a:rPr lang="en-US" sz="1800" u="sng" dirty="0">
                <a:solidFill>
                  <a:srgbClr val="0000FF"/>
                </a:solidFill>
                <a:hlinkClick r:id="rId3"/>
              </a:rPr>
            </a:br>
            <a:r>
              <a:rPr lang="en-US" sz="1800" u="sng" dirty="0">
                <a:solidFill>
                  <a:srgbClr val="0000FF"/>
                </a:solidFill>
                <a:hlinkClick r:id="rId3"/>
              </a:rPr>
              <a:t>Guidance/Manuals/Downloads/clm104c04.pdf </a:t>
            </a:r>
            <a:endParaRPr lang="en-US" sz="1800" u="sng" dirty="0">
              <a:solidFill>
                <a:srgbClr val="0000FF"/>
              </a:solidFill>
            </a:endParaRPr>
          </a:p>
        </p:txBody>
      </p:sp>
      <p:sp>
        <p:nvSpPr>
          <p:cNvPr id="2" name="Title 1"/>
          <p:cNvSpPr>
            <a:spLocks noGrp="1"/>
          </p:cNvSpPr>
          <p:nvPr>
            <p:ph type="title"/>
          </p:nvPr>
        </p:nvSpPr>
        <p:spPr/>
        <p:txBody>
          <a:bodyPr/>
          <a:lstStyle/>
          <a:p>
            <a:r>
              <a:rPr lang="en-US" dirty="0" smtClean="0"/>
              <a:t>MLN Article </a:t>
            </a:r>
            <a:r>
              <a:rPr lang="en-US" smtClean="0"/>
              <a:t>and Processing Manual</a:t>
            </a:r>
            <a:endParaRPr lang="en-US" dirty="0"/>
          </a:p>
        </p:txBody>
      </p:sp>
      <p:sp>
        <p:nvSpPr>
          <p:cNvPr id="4" name="Down Arrow 3"/>
          <p:cNvSpPr/>
          <p:nvPr/>
        </p:nvSpPr>
        <p:spPr>
          <a:xfrm rot="5400000">
            <a:off x="7022686" y="2740800"/>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5" name="Picture 4"/>
          <p:cNvPicPr>
            <a:picLocks noChangeAspect="1"/>
          </p:cNvPicPr>
          <p:nvPr/>
        </p:nvPicPr>
        <p:blipFill>
          <a:blip r:embed="rId4"/>
          <a:stretch>
            <a:fillRect/>
          </a:stretch>
        </p:blipFill>
        <p:spPr>
          <a:xfrm>
            <a:off x="7206985" y="766762"/>
            <a:ext cx="1702329" cy="1298737"/>
          </a:xfrm>
          <a:prstGeom prst="rect">
            <a:avLst/>
          </a:prstGeom>
        </p:spPr>
      </p:pic>
      <p:sp>
        <p:nvSpPr>
          <p:cNvPr id="7" name="Slide Number Placeholder 6"/>
          <p:cNvSpPr>
            <a:spLocks noGrp="1"/>
          </p:cNvSpPr>
          <p:nvPr>
            <p:ph type="sldNum" sz="quarter" idx="10"/>
          </p:nvPr>
        </p:nvSpPr>
        <p:spPr/>
        <p:txBody>
          <a:bodyPr/>
          <a:lstStyle/>
          <a:p>
            <a:fld id="{7022FF3C-310F-4809-A5BE-BC5BA8AA108D}" type="slidenum">
              <a:rPr lang="en-US" smtClean="0"/>
              <a:t>10</a:t>
            </a:fld>
            <a:endParaRPr lang="en-US"/>
          </a:p>
        </p:txBody>
      </p:sp>
    </p:spTree>
    <p:extLst>
      <p:ext uri="{BB962C8B-B14F-4D97-AF65-F5344CB8AC3E}">
        <p14:creationId xmlns:p14="http://schemas.microsoft.com/office/powerpoint/2010/main" val="1314343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199" y="813545"/>
            <a:ext cx="8686801" cy="3726558"/>
          </a:xfrm>
        </p:spPr>
        <p:txBody>
          <a:bodyPr>
            <a:normAutofit fontScale="92500"/>
          </a:bodyPr>
          <a:lstStyle/>
          <a:p>
            <a:r>
              <a:rPr lang="en-US" dirty="0" smtClean="0">
                <a:hlinkClick r:id="rId2"/>
              </a:rPr>
              <a:t>https://</a:t>
            </a:r>
            <a:r>
              <a:rPr lang="en-US" u="sng" dirty="0" smtClean="0">
                <a:solidFill>
                  <a:srgbClr val="0000FF"/>
                </a:solidFill>
                <a:hlinkClick r:id="rId3"/>
              </a:rPr>
              <a:t>www.cms.gov/Regulations-and-Guidance/Guidance/Manuals</a:t>
            </a:r>
            <a:r>
              <a:rPr lang="en-US" dirty="0" smtClean="0">
                <a:hlinkClick r:id="rId2"/>
              </a:rPr>
              <a:t> </a:t>
            </a:r>
            <a:endParaRPr lang="en-US" dirty="0" smtClean="0"/>
          </a:p>
          <a:p>
            <a:r>
              <a:rPr lang="en-US" b="1" dirty="0" smtClean="0"/>
              <a:t>Chapter </a:t>
            </a:r>
            <a:r>
              <a:rPr lang="en-US" b="1" dirty="0"/>
              <a:t>4 - Part B Hospital </a:t>
            </a:r>
            <a:endParaRPr lang="en-US" b="1" dirty="0" smtClean="0"/>
          </a:p>
          <a:p>
            <a:pPr lvl="1"/>
            <a:r>
              <a:rPr lang="en-US" dirty="0" smtClean="0"/>
              <a:t>Includes </a:t>
            </a:r>
            <a:r>
              <a:rPr lang="en-US" dirty="0"/>
              <a:t>Inpatient Hospital Part B and </a:t>
            </a:r>
            <a:endParaRPr lang="en-US" dirty="0" smtClean="0"/>
          </a:p>
          <a:p>
            <a:pPr lvl="1"/>
            <a:r>
              <a:rPr lang="en-US" dirty="0" smtClean="0">
                <a:solidFill>
                  <a:schemeClr val="tx1"/>
                </a:solidFill>
              </a:rPr>
              <a:t>Outpatient </a:t>
            </a:r>
            <a:r>
              <a:rPr lang="en-US" dirty="0" smtClean="0"/>
              <a:t>Perspective Payment System (OPPS)</a:t>
            </a:r>
          </a:p>
          <a:p>
            <a:r>
              <a:rPr lang="en-US" b="1" dirty="0" smtClean="0"/>
              <a:t>Section 260 </a:t>
            </a:r>
            <a:r>
              <a:rPr lang="en-US" b="1" dirty="0"/>
              <a:t>- Outpatient Partial Hospitalization </a:t>
            </a:r>
            <a:r>
              <a:rPr lang="en-US" b="1" dirty="0" smtClean="0"/>
              <a:t>Services</a:t>
            </a:r>
          </a:p>
          <a:p>
            <a:pPr lvl="1"/>
            <a:r>
              <a:rPr lang="en-US" dirty="0"/>
              <a:t>260.1 - Special Partial Hospitalization Billing Requirements </a:t>
            </a:r>
            <a:endParaRPr lang="en-US" dirty="0" smtClean="0"/>
          </a:p>
          <a:p>
            <a:pPr lvl="2"/>
            <a:r>
              <a:rPr lang="en-US" dirty="0" smtClean="0"/>
              <a:t>Hospitals </a:t>
            </a:r>
          </a:p>
          <a:p>
            <a:pPr lvl="2"/>
            <a:r>
              <a:rPr lang="en-US" dirty="0"/>
              <a:t>Critical Access Hospitals</a:t>
            </a:r>
          </a:p>
          <a:p>
            <a:pPr lvl="2"/>
            <a:r>
              <a:rPr lang="en-US" dirty="0" smtClean="0"/>
              <a:t>Community Mental Health Centers </a:t>
            </a:r>
          </a:p>
          <a:p>
            <a:pPr lvl="1"/>
            <a:r>
              <a:rPr lang="en-US" dirty="0" smtClean="0"/>
              <a:t>Must report </a:t>
            </a:r>
            <a:r>
              <a:rPr lang="en-US" b="1" u="sng" dirty="0" smtClean="0"/>
              <a:t>Revenue Center</a:t>
            </a:r>
            <a:r>
              <a:rPr lang="en-US" b="1" dirty="0" smtClean="0"/>
              <a:t> </a:t>
            </a:r>
            <a:r>
              <a:rPr lang="en-US" dirty="0" smtClean="0"/>
              <a:t>and </a:t>
            </a:r>
            <a:r>
              <a:rPr lang="en-US" b="1" u="sng" dirty="0" smtClean="0"/>
              <a:t>HIPPS Codes</a:t>
            </a:r>
          </a:p>
        </p:txBody>
      </p:sp>
      <p:sp>
        <p:nvSpPr>
          <p:cNvPr id="2" name="Title 1"/>
          <p:cNvSpPr>
            <a:spLocks noGrp="1"/>
          </p:cNvSpPr>
          <p:nvPr>
            <p:ph type="title"/>
          </p:nvPr>
        </p:nvSpPr>
        <p:spPr/>
        <p:txBody>
          <a:bodyPr/>
          <a:lstStyle/>
          <a:p>
            <a:r>
              <a:rPr lang="en-US" dirty="0"/>
              <a:t>Medicare Claims Processing Manual </a:t>
            </a:r>
          </a:p>
        </p:txBody>
      </p:sp>
      <p:sp>
        <p:nvSpPr>
          <p:cNvPr id="5" name="Slide Number Placeholder 4"/>
          <p:cNvSpPr>
            <a:spLocks noGrp="1"/>
          </p:cNvSpPr>
          <p:nvPr>
            <p:ph type="sldNum" sz="quarter" idx="10"/>
          </p:nvPr>
        </p:nvSpPr>
        <p:spPr/>
        <p:txBody>
          <a:bodyPr/>
          <a:lstStyle/>
          <a:p>
            <a:fld id="{7022FF3C-310F-4809-A5BE-BC5BA8AA108D}" type="slidenum">
              <a:rPr lang="en-US" smtClean="0"/>
              <a:t>11</a:t>
            </a:fld>
            <a:endParaRPr lang="en-US" dirty="0"/>
          </a:p>
        </p:txBody>
      </p:sp>
    </p:spTree>
    <p:extLst>
      <p:ext uri="{BB962C8B-B14F-4D97-AF65-F5344CB8AC3E}">
        <p14:creationId xmlns:p14="http://schemas.microsoft.com/office/powerpoint/2010/main" val="139909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12</a:t>
            </a:fld>
            <a:endParaRPr lang="en-US"/>
          </a:p>
        </p:txBody>
      </p:sp>
      <p:sp>
        <p:nvSpPr>
          <p:cNvPr id="3" name="Content Placeholder 2"/>
          <p:cNvSpPr>
            <a:spLocks noGrp="1"/>
          </p:cNvSpPr>
          <p:nvPr>
            <p:ph idx="1"/>
          </p:nvPr>
        </p:nvSpPr>
        <p:spPr>
          <a:xfrm>
            <a:off x="457200" y="813544"/>
            <a:ext cx="8420986" cy="3811619"/>
          </a:xfrm>
        </p:spPr>
        <p:txBody>
          <a:bodyPr>
            <a:normAutofit fontScale="92500" lnSpcReduction="10000"/>
          </a:bodyPr>
          <a:lstStyle/>
          <a:p>
            <a:r>
              <a:rPr lang="en-US" dirty="0" smtClean="0">
                <a:hlinkClick r:id="rId2"/>
              </a:rPr>
              <a:t>https</a:t>
            </a:r>
            <a:r>
              <a:rPr lang="en-US" dirty="0">
                <a:hlinkClick r:id="rId2"/>
              </a:rPr>
              <a:t>://www.cms.gov/medicare-coverage-database</a:t>
            </a:r>
            <a:r>
              <a:rPr lang="en-US" dirty="0" smtClean="0">
                <a:hlinkClick r:id="rId2"/>
              </a:rPr>
              <a:t>/</a:t>
            </a:r>
            <a:endParaRPr lang="en-US" dirty="0"/>
          </a:p>
          <a:p>
            <a:r>
              <a:rPr lang="en-US" dirty="0"/>
              <a:t>Go to QUICK SEARCH (right hand side)</a:t>
            </a:r>
          </a:p>
          <a:p>
            <a:r>
              <a:rPr lang="en-US" dirty="0"/>
              <a:t>Select NATIONAL AND LOCAL COVERAGE DOCUMENTS</a:t>
            </a:r>
          </a:p>
          <a:p>
            <a:r>
              <a:rPr lang="en-US" dirty="0"/>
              <a:t>Select ALL STATES</a:t>
            </a:r>
          </a:p>
          <a:p>
            <a:r>
              <a:rPr lang="en-US" dirty="0"/>
              <a:t>Keywords are “Partial Hospitalization”</a:t>
            </a:r>
          </a:p>
          <a:p>
            <a:r>
              <a:rPr lang="en-US" dirty="0"/>
              <a:t>Click “SEARCH BY TYPE”</a:t>
            </a:r>
          </a:p>
          <a:p>
            <a:r>
              <a:rPr lang="en-US" dirty="0"/>
              <a:t>Under Medicare Coverage Documents click ARTICLES</a:t>
            </a:r>
          </a:p>
          <a:p>
            <a:r>
              <a:rPr lang="en-US" dirty="0"/>
              <a:t>Click L37633, “Partial Hospitalization Program</a:t>
            </a:r>
            <a:r>
              <a:rPr lang="en-US" dirty="0" smtClean="0"/>
              <a:t>”</a:t>
            </a:r>
          </a:p>
          <a:p>
            <a:endParaRPr lang="en-US" dirty="0"/>
          </a:p>
          <a:p>
            <a:pPr marL="0" indent="0">
              <a:buNone/>
            </a:pPr>
            <a:r>
              <a:rPr lang="en-US" dirty="0" smtClean="0"/>
              <a:t>Contributed by Russell Hendel, CM</a:t>
            </a:r>
            <a:endParaRPr lang="en-US" dirty="0"/>
          </a:p>
        </p:txBody>
      </p:sp>
      <p:sp>
        <p:nvSpPr>
          <p:cNvPr id="4" name="Title 3"/>
          <p:cNvSpPr>
            <a:spLocks noGrp="1"/>
          </p:cNvSpPr>
          <p:nvPr>
            <p:ph type="title"/>
          </p:nvPr>
        </p:nvSpPr>
        <p:spPr/>
        <p:txBody>
          <a:bodyPr/>
          <a:lstStyle/>
          <a:p>
            <a:r>
              <a:rPr lang="en-US" dirty="0" smtClean="0"/>
              <a:t>Medicare Coverage Database</a:t>
            </a:r>
            <a:endParaRPr lang="en-US" dirty="0"/>
          </a:p>
        </p:txBody>
      </p:sp>
    </p:spTree>
    <p:extLst>
      <p:ext uri="{BB962C8B-B14F-4D97-AF65-F5344CB8AC3E}">
        <p14:creationId xmlns:p14="http://schemas.microsoft.com/office/powerpoint/2010/main" val="240016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13</a:t>
            </a:fld>
            <a:endParaRPr lang="en-US"/>
          </a:p>
        </p:txBody>
      </p:sp>
      <p:sp>
        <p:nvSpPr>
          <p:cNvPr id="3" name="Content Placeholder 2"/>
          <p:cNvSpPr>
            <a:spLocks noGrp="1"/>
          </p:cNvSpPr>
          <p:nvPr>
            <p:ph idx="1"/>
          </p:nvPr>
        </p:nvSpPr>
        <p:spPr/>
        <p:txBody>
          <a:bodyPr/>
          <a:lstStyle/>
          <a:p>
            <a:pPr>
              <a:tabLst>
                <a:tab pos="1657350" algn="l"/>
              </a:tabLst>
            </a:pPr>
            <a:r>
              <a:rPr lang="en-US" b="1" dirty="0" err="1" smtClean="0"/>
              <a:t>Noridian</a:t>
            </a:r>
            <a:endParaRPr lang="en-US" b="1" dirty="0" smtClean="0"/>
          </a:p>
          <a:p>
            <a:pPr lvl="1">
              <a:tabLst>
                <a:tab pos="1657350" algn="l"/>
              </a:tabLst>
            </a:pPr>
            <a:r>
              <a:rPr lang="en-US" dirty="0" smtClean="0">
                <a:hlinkClick r:id="rId3"/>
              </a:rPr>
              <a:t>https</a:t>
            </a:r>
            <a:r>
              <a:rPr lang="en-US" dirty="0">
                <a:hlinkClick r:id="rId3"/>
              </a:rPr>
              <a:t>://</a:t>
            </a:r>
            <a:r>
              <a:rPr lang="en-US" dirty="0" smtClean="0">
                <a:hlinkClick r:id="rId3"/>
              </a:rPr>
              <a:t>med.noridianmedicare.com</a:t>
            </a:r>
            <a:endParaRPr lang="en-US" dirty="0" smtClean="0"/>
          </a:p>
          <a:p>
            <a:pPr lvl="1">
              <a:tabLst>
                <a:tab pos="1657350" algn="l"/>
              </a:tabLst>
            </a:pPr>
            <a:endParaRPr lang="en-US" dirty="0"/>
          </a:p>
          <a:p>
            <a:pPr lvl="1">
              <a:tabLst>
                <a:tab pos="1657350" algn="l"/>
              </a:tabLst>
            </a:pPr>
            <a:endParaRPr lang="en-US" dirty="0" smtClean="0"/>
          </a:p>
          <a:p>
            <a:pPr marL="342900" lvl="1" indent="0">
              <a:buNone/>
              <a:tabLst>
                <a:tab pos="1657350" algn="l"/>
              </a:tabLst>
            </a:pPr>
            <a:endParaRPr lang="en-US" dirty="0"/>
          </a:p>
          <a:p>
            <a:pPr>
              <a:tabLst>
                <a:tab pos="1657350" algn="l"/>
              </a:tabLst>
            </a:pPr>
            <a:r>
              <a:rPr lang="en-US" b="1" dirty="0" err="1" smtClean="0"/>
              <a:t>Novitas</a:t>
            </a:r>
            <a:endParaRPr lang="en-US" b="1" dirty="0" smtClean="0"/>
          </a:p>
          <a:p>
            <a:pPr lvl="1">
              <a:tabLst>
                <a:tab pos="1657350" algn="l"/>
              </a:tabLst>
            </a:pPr>
            <a:r>
              <a:rPr lang="en-US" dirty="0" smtClean="0">
                <a:hlinkClick r:id="rId4"/>
              </a:rPr>
              <a:t>https://www.novitas-solutions.com</a:t>
            </a:r>
            <a:r>
              <a:rPr lang="en-US" dirty="0" smtClean="0"/>
              <a:t>  </a:t>
            </a:r>
            <a:endParaRPr lang="en-US" u="sng" dirty="0" smtClean="0">
              <a:solidFill>
                <a:srgbClr val="4C85B4"/>
              </a:solidFill>
            </a:endParaRPr>
          </a:p>
          <a:p>
            <a:endParaRPr lang="en-US" dirty="0"/>
          </a:p>
        </p:txBody>
      </p:sp>
      <p:sp>
        <p:nvSpPr>
          <p:cNvPr id="4" name="Title 3"/>
          <p:cNvSpPr>
            <a:spLocks noGrp="1"/>
          </p:cNvSpPr>
          <p:nvPr>
            <p:ph type="title"/>
          </p:nvPr>
        </p:nvSpPr>
        <p:spPr/>
        <p:txBody>
          <a:bodyPr/>
          <a:lstStyle/>
          <a:p>
            <a:r>
              <a:rPr lang="en-US" dirty="0"/>
              <a:t>Medicare Administrative </a:t>
            </a:r>
            <a:r>
              <a:rPr lang="en-US" dirty="0" smtClean="0"/>
              <a:t>Contractors</a:t>
            </a:r>
            <a:endParaRPr lang="en-US" dirty="0"/>
          </a:p>
        </p:txBody>
      </p:sp>
      <p:pic>
        <p:nvPicPr>
          <p:cNvPr id="5" name="Picture 4"/>
          <p:cNvPicPr>
            <a:picLocks noChangeAspect="1"/>
          </p:cNvPicPr>
          <p:nvPr/>
        </p:nvPicPr>
        <p:blipFill>
          <a:blip r:embed="rId5"/>
          <a:stretch>
            <a:fillRect/>
          </a:stretch>
        </p:blipFill>
        <p:spPr>
          <a:xfrm>
            <a:off x="1347993" y="3747476"/>
            <a:ext cx="6448014" cy="980319"/>
          </a:xfrm>
          <a:prstGeom prst="rect">
            <a:avLst/>
          </a:prstGeom>
        </p:spPr>
      </p:pic>
      <p:pic>
        <p:nvPicPr>
          <p:cNvPr id="6" name="Picture 5"/>
          <p:cNvPicPr>
            <a:picLocks noChangeAspect="1"/>
          </p:cNvPicPr>
          <p:nvPr/>
        </p:nvPicPr>
        <p:blipFill>
          <a:blip r:embed="rId6"/>
          <a:stretch>
            <a:fillRect/>
          </a:stretch>
        </p:blipFill>
        <p:spPr>
          <a:xfrm>
            <a:off x="1685304" y="1776174"/>
            <a:ext cx="6110703" cy="1038552"/>
          </a:xfrm>
          <a:prstGeom prst="rect">
            <a:avLst/>
          </a:prstGeom>
        </p:spPr>
      </p:pic>
      <p:sp>
        <p:nvSpPr>
          <p:cNvPr id="7" name="TextBox 6"/>
          <p:cNvSpPr txBox="1"/>
          <p:nvPr/>
        </p:nvSpPr>
        <p:spPr>
          <a:xfrm>
            <a:off x="6261905" y="900280"/>
            <a:ext cx="2804999" cy="369332"/>
          </a:xfrm>
          <a:prstGeom prst="rect">
            <a:avLst/>
          </a:prstGeom>
          <a:noFill/>
        </p:spPr>
        <p:txBody>
          <a:bodyPr wrap="none" rtlCol="0">
            <a:spAutoFit/>
          </a:bodyPr>
          <a:lstStyle/>
          <a:p>
            <a:r>
              <a:rPr lang="en-US" dirty="0" smtClean="0">
                <a:latin typeface="+mj-lt"/>
              </a:rPr>
              <a:t>*Not all MACs are displayed</a:t>
            </a:r>
            <a:endParaRPr lang="en-US" dirty="0">
              <a:latin typeface="+mj-lt"/>
            </a:endParaRPr>
          </a:p>
        </p:txBody>
      </p:sp>
    </p:spTree>
    <p:extLst>
      <p:ext uri="{BB962C8B-B14F-4D97-AF65-F5344CB8AC3E}">
        <p14:creationId xmlns:p14="http://schemas.microsoft.com/office/powerpoint/2010/main" val="31930931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14</a:t>
            </a:fld>
            <a:endParaRPr lang="en-US"/>
          </a:p>
        </p:txBody>
      </p:sp>
      <p:sp>
        <p:nvSpPr>
          <p:cNvPr id="3" name="Content Placeholder 2"/>
          <p:cNvSpPr>
            <a:spLocks noGrp="1"/>
          </p:cNvSpPr>
          <p:nvPr>
            <p:ph idx="1"/>
          </p:nvPr>
        </p:nvSpPr>
        <p:spPr>
          <a:xfrm>
            <a:off x="547734" y="813545"/>
            <a:ext cx="8229600" cy="4227562"/>
          </a:xfrm>
        </p:spPr>
        <p:txBody>
          <a:bodyPr>
            <a:normAutofit fontScale="92500" lnSpcReduction="20000"/>
          </a:bodyPr>
          <a:lstStyle/>
          <a:p>
            <a:r>
              <a:rPr lang="en-US" b="1" dirty="0" smtClean="0"/>
              <a:t>Google Search</a:t>
            </a:r>
          </a:p>
          <a:p>
            <a:pPr lvl="1"/>
            <a:r>
              <a:rPr lang="en-US" dirty="0" smtClean="0">
                <a:hlinkClick r:id="rId2"/>
              </a:rPr>
              <a:t>partial </a:t>
            </a:r>
            <a:r>
              <a:rPr lang="en-US" dirty="0">
                <a:hlinkClick r:id="rId2"/>
              </a:rPr>
              <a:t>hospitalization </a:t>
            </a:r>
            <a:r>
              <a:rPr lang="en-US" dirty="0" smtClean="0">
                <a:hlinkClick r:id="rId2"/>
              </a:rPr>
              <a:t>program </a:t>
            </a:r>
            <a:r>
              <a:rPr lang="en-US" dirty="0" err="1">
                <a:hlinkClick r:id="rId2"/>
              </a:rPr>
              <a:t>php</a:t>
            </a:r>
            <a:r>
              <a:rPr lang="en-US" dirty="0">
                <a:hlinkClick r:id="rId2"/>
              </a:rPr>
              <a:t> </a:t>
            </a:r>
            <a:r>
              <a:rPr lang="en-US" dirty="0" err="1">
                <a:hlinkClick r:id="rId2"/>
              </a:rPr>
              <a:t>apc</a:t>
            </a:r>
            <a:r>
              <a:rPr lang="en-US" dirty="0">
                <a:hlinkClick r:id="rId2"/>
              </a:rPr>
              <a:t> updates for CY </a:t>
            </a:r>
            <a:r>
              <a:rPr lang="en-US" dirty="0" smtClean="0">
                <a:hlinkClick r:id="rId2"/>
              </a:rPr>
              <a:t>2017</a:t>
            </a:r>
            <a:endParaRPr lang="en-US" dirty="0" smtClean="0"/>
          </a:p>
          <a:p>
            <a:pPr>
              <a:spcBef>
                <a:spcPts val="1200"/>
              </a:spcBef>
            </a:pPr>
            <a:r>
              <a:rPr lang="en-US" b="1" dirty="0" smtClean="0"/>
              <a:t>Final Rule: </a:t>
            </a:r>
            <a:r>
              <a:rPr lang="en-US" b="1" dirty="0"/>
              <a:t>Hospital Outpatient Prospective </a:t>
            </a:r>
            <a:r>
              <a:rPr lang="en-US" b="1" dirty="0" smtClean="0"/>
              <a:t>Payment System </a:t>
            </a:r>
          </a:p>
          <a:p>
            <a:pPr lvl="1"/>
            <a:r>
              <a:rPr lang="en-US" dirty="0" smtClean="0">
                <a:hlinkClick r:id="rId3"/>
              </a:rPr>
              <a:t>https://www.federalregister.gov/documents/2017/11/13/2017-23932/</a:t>
            </a:r>
            <a:br>
              <a:rPr lang="en-US" dirty="0" smtClean="0">
                <a:hlinkClick r:id="rId3"/>
              </a:rPr>
            </a:br>
            <a:r>
              <a:rPr lang="en-US" dirty="0" smtClean="0">
                <a:hlinkClick r:id="rId3"/>
              </a:rPr>
              <a:t>medicare-program-hospital-outpatient-prospective-payment-and-ambulatory-surgical-center-payment</a:t>
            </a:r>
            <a:endParaRPr lang="en-US" dirty="0" smtClean="0"/>
          </a:p>
          <a:p>
            <a:pPr>
              <a:spcBef>
                <a:spcPts val="1200"/>
              </a:spcBef>
            </a:pPr>
            <a:r>
              <a:rPr lang="en-US" b="1" dirty="0" smtClean="0"/>
              <a:t>CNTL+F (find)</a:t>
            </a:r>
            <a:endParaRPr lang="en-US" b="1" dirty="0"/>
          </a:p>
          <a:p>
            <a:pPr lvl="1"/>
            <a:r>
              <a:rPr lang="en-US" dirty="0" smtClean="0"/>
              <a:t> </a:t>
            </a:r>
            <a:r>
              <a:rPr lang="en-US" u="sng" dirty="0" err="1" smtClean="0">
                <a:solidFill>
                  <a:srgbClr val="0000FF"/>
                </a:solidFill>
              </a:rPr>
              <a:t>php</a:t>
            </a:r>
            <a:r>
              <a:rPr lang="en-US" u="sng" dirty="0" smtClean="0">
                <a:solidFill>
                  <a:srgbClr val="0000FF"/>
                </a:solidFill>
              </a:rPr>
              <a:t> </a:t>
            </a:r>
            <a:r>
              <a:rPr lang="en-US" u="sng" dirty="0" err="1">
                <a:solidFill>
                  <a:srgbClr val="0000FF"/>
                </a:solidFill>
              </a:rPr>
              <a:t>apc</a:t>
            </a:r>
            <a:r>
              <a:rPr lang="en-US" u="sng" dirty="0">
                <a:solidFill>
                  <a:srgbClr val="0000FF"/>
                </a:solidFill>
              </a:rPr>
              <a:t> </a:t>
            </a:r>
            <a:r>
              <a:rPr lang="en-US" u="sng" dirty="0" smtClean="0">
                <a:solidFill>
                  <a:srgbClr val="0000FF"/>
                </a:solidFill>
              </a:rPr>
              <a:t>update</a:t>
            </a:r>
          </a:p>
          <a:p>
            <a:pPr lvl="2">
              <a:spcBef>
                <a:spcPts val="800"/>
              </a:spcBef>
            </a:pPr>
            <a:r>
              <a:rPr lang="en-US" sz="2000" dirty="0" smtClean="0"/>
              <a:t>Effective </a:t>
            </a:r>
            <a:r>
              <a:rPr lang="en-US" sz="2000" dirty="0"/>
              <a:t>January 1, 2011</a:t>
            </a:r>
          </a:p>
          <a:p>
            <a:pPr lvl="3"/>
            <a:r>
              <a:rPr lang="en-US" sz="1600" dirty="0"/>
              <a:t>APCs (</a:t>
            </a:r>
            <a:r>
              <a:rPr lang="en-US" sz="1600" dirty="0" smtClean="0"/>
              <a:t>0172, 0173, </a:t>
            </a:r>
            <a:r>
              <a:rPr lang="en-US" sz="1600" dirty="0"/>
              <a:t>0175, 0176</a:t>
            </a:r>
            <a:r>
              <a:rPr lang="en-US" sz="1600" dirty="0" smtClean="0"/>
              <a:t>)</a:t>
            </a:r>
            <a:endParaRPr lang="en-US" sz="1600" dirty="0"/>
          </a:p>
          <a:p>
            <a:pPr lvl="2"/>
            <a:r>
              <a:rPr lang="en-US" sz="2000" dirty="0"/>
              <a:t>Effective January 1, 2016</a:t>
            </a:r>
          </a:p>
          <a:p>
            <a:pPr lvl="3"/>
            <a:r>
              <a:rPr lang="en-US" sz="1600" dirty="0"/>
              <a:t>APCs (5851, 5852, 5861, 5862)</a:t>
            </a:r>
          </a:p>
          <a:p>
            <a:pPr lvl="2"/>
            <a:r>
              <a:rPr lang="en-US" sz="2000" dirty="0"/>
              <a:t>Effective January 1, 2017</a:t>
            </a:r>
          </a:p>
          <a:p>
            <a:pPr lvl="3"/>
            <a:r>
              <a:rPr lang="en-US" sz="1600" dirty="0"/>
              <a:t>APCs (5863, 5853)</a:t>
            </a:r>
          </a:p>
          <a:p>
            <a:pPr lvl="2"/>
            <a:endParaRPr lang="en-US" dirty="0"/>
          </a:p>
        </p:txBody>
      </p:sp>
      <p:sp>
        <p:nvSpPr>
          <p:cNvPr id="4" name="Title 3"/>
          <p:cNvSpPr>
            <a:spLocks noGrp="1"/>
          </p:cNvSpPr>
          <p:nvPr>
            <p:ph type="title"/>
          </p:nvPr>
        </p:nvSpPr>
        <p:spPr/>
        <p:txBody>
          <a:bodyPr/>
          <a:lstStyle/>
          <a:p>
            <a:r>
              <a:rPr lang="en-US" dirty="0" smtClean="0"/>
              <a:t>Federal Register </a:t>
            </a:r>
            <a:endParaRPr lang="en-US" dirty="0"/>
          </a:p>
        </p:txBody>
      </p:sp>
    </p:spTree>
    <p:extLst>
      <p:ext uri="{BB962C8B-B14F-4D97-AF65-F5344CB8AC3E}">
        <p14:creationId xmlns:p14="http://schemas.microsoft.com/office/powerpoint/2010/main" val="313669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15</a:t>
            </a:fld>
            <a:endParaRPr lang="en-US"/>
          </a:p>
        </p:txBody>
      </p:sp>
      <p:sp>
        <p:nvSpPr>
          <p:cNvPr id="4" name="Title 3"/>
          <p:cNvSpPr>
            <a:spLocks noGrp="1"/>
          </p:cNvSpPr>
          <p:nvPr>
            <p:ph type="title"/>
          </p:nvPr>
        </p:nvSpPr>
        <p:spPr/>
        <p:txBody>
          <a:bodyPr/>
          <a:lstStyle/>
          <a:p>
            <a:r>
              <a:rPr lang="en-US" dirty="0"/>
              <a:t>Medicare Payment Advisory Commission (</a:t>
            </a:r>
            <a:r>
              <a:rPr lang="en-US" dirty="0" err="1"/>
              <a:t>MedPAC</a:t>
            </a:r>
            <a:r>
              <a:rPr lang="en-US" dirty="0" smtClean="0"/>
              <a:t>)</a:t>
            </a:r>
            <a:endParaRPr lang="en-US" dirty="0"/>
          </a:p>
        </p:txBody>
      </p:sp>
      <p:sp>
        <p:nvSpPr>
          <p:cNvPr id="3" name="Rectangle 2"/>
          <p:cNvSpPr/>
          <p:nvPr/>
        </p:nvSpPr>
        <p:spPr>
          <a:xfrm>
            <a:off x="1272923" y="723041"/>
            <a:ext cx="6400800" cy="400110"/>
          </a:xfrm>
          <a:prstGeom prst="rect">
            <a:avLst/>
          </a:prstGeom>
        </p:spPr>
        <p:txBody>
          <a:bodyPr wrap="square">
            <a:spAutoFit/>
          </a:bodyPr>
          <a:lstStyle/>
          <a:p>
            <a:pPr algn="ctr"/>
            <a:r>
              <a:rPr lang="en-US" sz="2000" dirty="0">
                <a:latin typeface="+mj-lt"/>
                <a:hlinkClick r:id="rId2"/>
              </a:rPr>
              <a:t>http://www.medpac.gov/-research-areas-/</a:t>
            </a:r>
            <a:r>
              <a:rPr lang="en-US" sz="2000" dirty="0" smtClean="0">
                <a:latin typeface="+mj-lt"/>
                <a:hlinkClick r:id="rId2"/>
              </a:rPr>
              <a:t>hospitals</a:t>
            </a:r>
            <a:r>
              <a:rPr lang="en-US" sz="2000" dirty="0" smtClean="0">
                <a:latin typeface="+mj-lt"/>
              </a:rPr>
              <a:t>  </a:t>
            </a:r>
            <a:endParaRPr lang="en-US" sz="2000" dirty="0">
              <a:latin typeface="+mj-lt"/>
            </a:endParaRP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606287" y="1024957"/>
            <a:ext cx="7931426" cy="4075352"/>
          </a:xfrm>
          <a:prstGeom prst="rect">
            <a:avLst/>
          </a:prstGeom>
        </p:spPr>
      </p:pic>
    </p:spTree>
    <p:extLst>
      <p:ext uri="{BB962C8B-B14F-4D97-AF65-F5344CB8AC3E}">
        <p14:creationId xmlns:p14="http://schemas.microsoft.com/office/powerpoint/2010/main" val="1372695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16</a:t>
            </a:fld>
            <a:endParaRPr lang="en-US"/>
          </a:p>
        </p:txBody>
      </p:sp>
      <p:sp>
        <p:nvSpPr>
          <p:cNvPr id="3" name="Content Placeholder 2"/>
          <p:cNvSpPr>
            <a:spLocks noGrp="1"/>
          </p:cNvSpPr>
          <p:nvPr>
            <p:ph idx="1"/>
          </p:nvPr>
        </p:nvSpPr>
        <p:spPr>
          <a:xfrm>
            <a:off x="457199" y="813545"/>
            <a:ext cx="7836195" cy="3223022"/>
          </a:xfrm>
        </p:spPr>
        <p:txBody>
          <a:bodyPr>
            <a:normAutofit/>
          </a:bodyPr>
          <a:lstStyle/>
          <a:p>
            <a:r>
              <a:rPr lang="en-US" sz="2000" dirty="0">
                <a:hlinkClick r:id="rId2"/>
              </a:rPr>
              <a:t>http://</a:t>
            </a:r>
            <a:r>
              <a:rPr lang="en-US" sz="2000" dirty="0" smtClean="0">
                <a:hlinkClick r:id="rId2"/>
              </a:rPr>
              <a:t>www.medpac.gov/docs/default-source/reports/</a:t>
            </a:r>
            <a:br>
              <a:rPr lang="en-US" sz="2000" dirty="0" smtClean="0">
                <a:hlinkClick r:id="rId2"/>
              </a:rPr>
            </a:br>
            <a:r>
              <a:rPr lang="en-US" sz="2000" dirty="0" smtClean="0">
                <a:hlinkClick r:id="rId2"/>
              </a:rPr>
              <a:t>mar17_medpac_ch3.pdf</a:t>
            </a:r>
            <a:r>
              <a:rPr lang="en-US" sz="2000" dirty="0" smtClean="0"/>
              <a:t> </a:t>
            </a:r>
          </a:p>
          <a:p>
            <a:pPr lvl="1"/>
            <a:r>
              <a:rPr lang="en-US" sz="1700" dirty="0" smtClean="0"/>
              <a:t>Note: March report shows estimated profit margins and other quality measures</a:t>
            </a:r>
            <a:endParaRPr lang="en-US" sz="1700" dirty="0"/>
          </a:p>
        </p:txBody>
      </p:sp>
      <p:sp>
        <p:nvSpPr>
          <p:cNvPr id="4" name="Title 3"/>
          <p:cNvSpPr>
            <a:spLocks noGrp="1"/>
          </p:cNvSpPr>
          <p:nvPr>
            <p:ph type="title"/>
          </p:nvPr>
        </p:nvSpPr>
        <p:spPr/>
        <p:txBody>
          <a:bodyPr/>
          <a:lstStyle/>
          <a:p>
            <a:r>
              <a:rPr lang="en-US" dirty="0" smtClean="0"/>
              <a:t>Example: </a:t>
            </a:r>
            <a:r>
              <a:rPr lang="en-US" dirty="0" err="1" smtClean="0"/>
              <a:t>MedPAC</a:t>
            </a:r>
            <a:r>
              <a:rPr lang="en-US" dirty="0" smtClean="0"/>
              <a:t> Report to Congress</a:t>
            </a:r>
            <a:endParaRPr lang="en-US" dirty="0"/>
          </a:p>
        </p:txBody>
      </p:sp>
      <p:pic>
        <p:nvPicPr>
          <p:cNvPr id="5" name="Picture 4"/>
          <p:cNvPicPr>
            <a:picLocks noChangeAspect="1"/>
          </p:cNvPicPr>
          <p:nvPr/>
        </p:nvPicPr>
        <p:blipFill>
          <a:blip r:embed="rId3"/>
          <a:stretch>
            <a:fillRect/>
          </a:stretch>
        </p:blipFill>
        <p:spPr>
          <a:xfrm>
            <a:off x="1943489" y="1882466"/>
            <a:ext cx="5257022" cy="3021719"/>
          </a:xfrm>
          <a:prstGeom prst="rect">
            <a:avLst/>
          </a:prstGeom>
        </p:spPr>
      </p:pic>
    </p:spTree>
    <p:extLst>
      <p:ext uri="{BB962C8B-B14F-4D97-AF65-F5344CB8AC3E}">
        <p14:creationId xmlns:p14="http://schemas.microsoft.com/office/powerpoint/2010/main" val="1084138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82B4A50-839A-4232-BA8A-F5BC9CA98F9E}" type="slidenum">
              <a:rPr lang="en-US" smtClean="0"/>
              <a:pPr/>
              <a:t>17</a:t>
            </a:fld>
            <a:endParaRPr lang="en-US" dirty="0"/>
          </a:p>
        </p:txBody>
      </p:sp>
      <p:sp>
        <p:nvSpPr>
          <p:cNvPr id="3" name="Content Placeholder 2"/>
          <p:cNvSpPr>
            <a:spLocks noGrp="1"/>
          </p:cNvSpPr>
          <p:nvPr>
            <p:ph idx="1"/>
          </p:nvPr>
        </p:nvSpPr>
        <p:spPr/>
        <p:txBody>
          <a:bodyPr>
            <a:noAutofit/>
          </a:bodyPr>
          <a:lstStyle/>
          <a:p>
            <a:r>
              <a:rPr lang="en-US" sz="1800" dirty="0"/>
              <a:t>Administrative Healthcare </a:t>
            </a:r>
            <a:r>
              <a:rPr lang="en-US" sz="1800" dirty="0" smtClean="0"/>
              <a:t>Data</a:t>
            </a:r>
          </a:p>
          <a:p>
            <a:pPr lvl="1"/>
            <a:r>
              <a:rPr lang="en-US" sz="1600" dirty="0" smtClean="0"/>
              <a:t>U.S</a:t>
            </a:r>
            <a:r>
              <a:rPr lang="en-US" sz="1600" dirty="0"/>
              <a:t>. Healthcare System </a:t>
            </a:r>
          </a:p>
          <a:p>
            <a:pPr lvl="2"/>
            <a:r>
              <a:rPr lang="en-US" sz="1400" dirty="0" smtClean="0"/>
              <a:t>A </a:t>
            </a:r>
            <a:r>
              <a:rPr lang="en-US" sz="1400" dirty="0"/>
              <a:t>"30-thousand-foot" view of the industry </a:t>
            </a:r>
          </a:p>
          <a:p>
            <a:pPr lvl="2"/>
            <a:r>
              <a:rPr lang="en-US" sz="1400" dirty="0" smtClean="0"/>
              <a:t>Payment </a:t>
            </a:r>
            <a:r>
              <a:rPr lang="en-US" sz="1400" dirty="0"/>
              <a:t>systems, payers, and providers </a:t>
            </a:r>
          </a:p>
          <a:p>
            <a:pPr lvl="1"/>
            <a:r>
              <a:rPr lang="en-US" sz="1600" dirty="0"/>
              <a:t>Healthcare Data Origins </a:t>
            </a:r>
            <a:endParaRPr lang="en-US" sz="1600" dirty="0" smtClean="0"/>
          </a:p>
          <a:p>
            <a:pPr lvl="2"/>
            <a:r>
              <a:rPr lang="en-US" sz="1400" dirty="0"/>
              <a:t>Institutional (CMS-1450 claim form) </a:t>
            </a:r>
          </a:p>
          <a:p>
            <a:pPr lvl="2"/>
            <a:r>
              <a:rPr lang="en-US" sz="1400" dirty="0" smtClean="0"/>
              <a:t>Professional (</a:t>
            </a:r>
            <a:r>
              <a:rPr lang="en-US" sz="1400" dirty="0"/>
              <a:t>CMS-1500 claim form) </a:t>
            </a:r>
            <a:endParaRPr lang="en-US" sz="1400" dirty="0" smtClean="0"/>
          </a:p>
          <a:p>
            <a:pPr lvl="2"/>
            <a:r>
              <a:rPr lang="en-US" sz="1400" dirty="0" smtClean="0"/>
              <a:t>Prescription </a:t>
            </a:r>
            <a:r>
              <a:rPr lang="en-US" sz="1400" dirty="0"/>
              <a:t>drug data </a:t>
            </a:r>
          </a:p>
          <a:p>
            <a:pPr lvl="2"/>
            <a:r>
              <a:rPr lang="en-US" sz="1400" dirty="0"/>
              <a:t>837 electronic claims </a:t>
            </a:r>
          </a:p>
          <a:p>
            <a:pPr lvl="1"/>
            <a:r>
              <a:rPr lang="en-US" sz="1600" dirty="0" smtClean="0"/>
              <a:t>Other Topics</a:t>
            </a:r>
          </a:p>
          <a:p>
            <a:pPr lvl="2"/>
            <a:r>
              <a:rPr lang="en-US" sz="1400" dirty="0" smtClean="0"/>
              <a:t>Medical </a:t>
            </a:r>
            <a:r>
              <a:rPr lang="en-US" sz="1400" dirty="0"/>
              <a:t>Claim Codes </a:t>
            </a:r>
          </a:p>
          <a:p>
            <a:pPr lvl="2"/>
            <a:r>
              <a:rPr lang="en-US" sz="1400" dirty="0" smtClean="0"/>
              <a:t>Post-Adjudication </a:t>
            </a:r>
            <a:r>
              <a:rPr lang="en-US" sz="1400" dirty="0"/>
              <a:t>Data </a:t>
            </a:r>
          </a:p>
          <a:p>
            <a:pPr lvl="2"/>
            <a:r>
              <a:rPr lang="en-US" sz="1400" dirty="0" smtClean="0"/>
              <a:t>Member </a:t>
            </a:r>
            <a:r>
              <a:rPr lang="en-US" sz="1400" dirty="0"/>
              <a:t>Files </a:t>
            </a:r>
          </a:p>
          <a:p>
            <a:pPr lvl="2"/>
            <a:r>
              <a:rPr lang="en-US" sz="1400" dirty="0"/>
              <a:t>Provider Data </a:t>
            </a:r>
          </a:p>
          <a:p>
            <a:pPr lvl="2"/>
            <a:r>
              <a:rPr lang="en-US" sz="1400" dirty="0" smtClean="0"/>
              <a:t>Fraud </a:t>
            </a:r>
            <a:r>
              <a:rPr lang="en-US" sz="1400" dirty="0"/>
              <a:t>and Abuse </a:t>
            </a:r>
            <a:endParaRPr lang="en-US" sz="1400" dirty="0" smtClean="0"/>
          </a:p>
        </p:txBody>
      </p:sp>
      <p:sp>
        <p:nvSpPr>
          <p:cNvPr id="2" name="Title 1"/>
          <p:cNvSpPr>
            <a:spLocks noGrp="1"/>
          </p:cNvSpPr>
          <p:nvPr>
            <p:ph type="title"/>
          </p:nvPr>
        </p:nvSpPr>
        <p:spPr/>
        <p:txBody>
          <a:bodyPr>
            <a:normAutofit fontScale="90000"/>
          </a:bodyPr>
          <a:lstStyle/>
          <a:p>
            <a:r>
              <a:rPr lang="en-US" dirty="0" smtClean="0"/>
              <a:t>SAS Training Course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662" y="1887700"/>
            <a:ext cx="1657350" cy="2143125"/>
          </a:xfrm>
          <a:prstGeom prst="rect">
            <a:avLst/>
          </a:prstGeom>
        </p:spPr>
      </p:pic>
      <p:sp>
        <p:nvSpPr>
          <p:cNvPr id="7" name="TextBox 6"/>
          <p:cNvSpPr txBox="1"/>
          <p:nvPr/>
        </p:nvSpPr>
        <p:spPr>
          <a:xfrm>
            <a:off x="4972339" y="4211439"/>
            <a:ext cx="3353702" cy="553998"/>
          </a:xfrm>
          <a:prstGeom prst="rect">
            <a:avLst/>
          </a:prstGeom>
          <a:noFill/>
        </p:spPr>
        <p:txBody>
          <a:bodyPr wrap="square" rtlCol="0">
            <a:spAutoFit/>
          </a:bodyPr>
          <a:lstStyle/>
          <a:p>
            <a:pPr marL="214313" indent="-214313">
              <a:buFont typeface="Arial" panose="020B0604020202020204" pitchFamily="34" charset="0"/>
              <a:buChar char="•"/>
            </a:pPr>
            <a:r>
              <a:rPr lang="en-US" sz="1500" dirty="0">
                <a:latin typeface="+mj-lt"/>
                <a:hlinkClick r:id="rId3"/>
              </a:rPr>
              <a:t>https://</a:t>
            </a:r>
            <a:r>
              <a:rPr lang="en-US" sz="1500" dirty="0" smtClean="0">
                <a:latin typeface="+mj-lt"/>
                <a:hlinkClick r:id="rId3"/>
              </a:rPr>
              <a:t>support.sas.com/edu</a:t>
            </a:r>
            <a:endParaRPr lang="en-US" sz="1500" dirty="0">
              <a:latin typeface="+mj-lt"/>
            </a:endParaRPr>
          </a:p>
          <a:p>
            <a:pPr marL="214313" indent="-214313">
              <a:buFont typeface="Arial" panose="020B0604020202020204" pitchFamily="34" charset="0"/>
              <a:buChar char="•"/>
            </a:pPr>
            <a:r>
              <a:rPr lang="en-US" sz="1500" dirty="0">
                <a:latin typeface="+mj-lt"/>
                <a:hlinkClick r:id="rId4"/>
              </a:rPr>
              <a:t>https://</a:t>
            </a:r>
            <a:r>
              <a:rPr lang="en-US" sz="1500" dirty="0" smtClean="0">
                <a:latin typeface="+mj-lt"/>
                <a:hlinkClick r:id="rId4"/>
              </a:rPr>
              <a:t>www.sas.com/store/books</a:t>
            </a:r>
            <a:r>
              <a:rPr lang="en-US" sz="1500" dirty="0" smtClean="0">
                <a:latin typeface="+mj-lt"/>
              </a:rPr>
              <a:t> </a:t>
            </a:r>
            <a:endParaRPr lang="en-US" sz="1500" dirty="0">
              <a:latin typeface="+mj-lt"/>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1640" y="1887700"/>
            <a:ext cx="1226030" cy="1532537"/>
          </a:xfrm>
          <a:prstGeom prst="rect">
            <a:avLst/>
          </a:prstGeom>
        </p:spPr>
      </p:pic>
      <p:sp>
        <p:nvSpPr>
          <p:cNvPr id="9" name="TextBox 8"/>
          <p:cNvSpPr txBox="1"/>
          <p:nvPr/>
        </p:nvSpPr>
        <p:spPr>
          <a:xfrm>
            <a:off x="5492746" y="1545514"/>
            <a:ext cx="1426266" cy="300082"/>
          </a:xfrm>
          <a:prstGeom prst="rect">
            <a:avLst/>
          </a:prstGeom>
          <a:noFill/>
        </p:spPr>
        <p:txBody>
          <a:bodyPr wrap="square" rtlCol="0">
            <a:spAutoFit/>
          </a:bodyPr>
          <a:lstStyle/>
          <a:p>
            <a:r>
              <a:rPr lang="en-US" sz="1350" dirty="0">
                <a:latin typeface="+mj-lt"/>
              </a:rPr>
              <a:t>Second Edition</a:t>
            </a:r>
          </a:p>
        </p:txBody>
      </p:sp>
      <p:sp>
        <p:nvSpPr>
          <p:cNvPr id="11" name="TextBox 10"/>
          <p:cNvSpPr txBox="1"/>
          <p:nvPr/>
        </p:nvSpPr>
        <p:spPr>
          <a:xfrm>
            <a:off x="7548769" y="1545514"/>
            <a:ext cx="1195181" cy="300082"/>
          </a:xfrm>
          <a:prstGeom prst="rect">
            <a:avLst/>
          </a:prstGeom>
          <a:noFill/>
        </p:spPr>
        <p:txBody>
          <a:bodyPr wrap="square" rtlCol="0">
            <a:spAutoFit/>
          </a:bodyPr>
          <a:lstStyle/>
          <a:p>
            <a:r>
              <a:rPr lang="en-US" sz="1350" dirty="0">
                <a:latin typeface="+mj-lt"/>
              </a:rPr>
              <a:t>First Edition</a:t>
            </a:r>
          </a:p>
        </p:txBody>
      </p:sp>
    </p:spTree>
    <p:extLst>
      <p:ext uri="{BB962C8B-B14F-4D97-AF65-F5344CB8AC3E}">
        <p14:creationId xmlns:p14="http://schemas.microsoft.com/office/powerpoint/2010/main" val="24178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82B4A50-839A-4232-BA8A-F5BC9CA98F9E}" type="slidenum">
              <a:rPr lang="en-US" smtClean="0"/>
              <a:pPr/>
              <a:t>18</a:t>
            </a:fld>
            <a:endParaRPr lang="en-US"/>
          </a:p>
        </p:txBody>
      </p:sp>
      <p:sp>
        <p:nvSpPr>
          <p:cNvPr id="3" name="Content Placeholder 2"/>
          <p:cNvSpPr>
            <a:spLocks noGrp="1"/>
          </p:cNvSpPr>
          <p:nvPr>
            <p:ph idx="1"/>
          </p:nvPr>
        </p:nvSpPr>
        <p:spPr/>
        <p:txBody>
          <a:bodyPr>
            <a:noAutofit/>
          </a:bodyPr>
          <a:lstStyle/>
          <a:p>
            <a:r>
              <a:rPr lang="en-US" dirty="0"/>
              <a:t>Sources of Claims Data at CMS</a:t>
            </a:r>
          </a:p>
          <a:p>
            <a:pPr lvl="1"/>
            <a:r>
              <a:rPr lang="en-US" sz="1800" dirty="0"/>
              <a:t>Data Extract System (DESY)</a:t>
            </a:r>
          </a:p>
          <a:p>
            <a:pPr lvl="1"/>
            <a:r>
              <a:rPr lang="en-US" sz="1800" dirty="0" smtClean="0"/>
              <a:t>Research </a:t>
            </a:r>
            <a:r>
              <a:rPr lang="en-US" sz="1800" dirty="0"/>
              <a:t>Data Distribution Center (RDDC)</a:t>
            </a:r>
          </a:p>
          <a:p>
            <a:pPr lvl="2"/>
            <a:r>
              <a:rPr lang="en-US" dirty="0"/>
              <a:t>Virtual Research Data Center (VRDC)</a:t>
            </a:r>
          </a:p>
          <a:p>
            <a:pPr lvl="1"/>
            <a:r>
              <a:rPr lang="en-US" sz="1800" dirty="0"/>
              <a:t>Integrated Data Repository (IDR)</a:t>
            </a:r>
          </a:p>
          <a:p>
            <a:pPr lvl="2"/>
            <a:r>
              <a:rPr lang="en-US" dirty="0"/>
              <a:t>CMS Data </a:t>
            </a:r>
            <a:r>
              <a:rPr lang="en-US" dirty="0" smtClean="0"/>
              <a:t>Center (CDC)</a:t>
            </a:r>
            <a:r>
              <a:rPr lang="en-US" sz="1600" dirty="0" smtClean="0"/>
              <a:t/>
            </a:r>
            <a:br>
              <a:rPr lang="en-US" sz="1600" dirty="0" smtClean="0"/>
            </a:br>
            <a:r>
              <a:rPr lang="en-US" sz="3200" dirty="0"/>
              <a:t> </a:t>
            </a:r>
            <a:endParaRPr lang="en-US" sz="2400" dirty="0"/>
          </a:p>
          <a:p>
            <a:pPr marL="0" indent="0">
              <a:buNone/>
            </a:pPr>
            <a:endParaRPr lang="en-US" sz="1500" dirty="0"/>
          </a:p>
          <a:p>
            <a:pPr lvl="1"/>
            <a:endParaRPr lang="en-US" sz="1400" dirty="0"/>
          </a:p>
        </p:txBody>
      </p:sp>
      <p:sp>
        <p:nvSpPr>
          <p:cNvPr id="2" name="Title 1"/>
          <p:cNvSpPr>
            <a:spLocks noGrp="1"/>
          </p:cNvSpPr>
          <p:nvPr>
            <p:ph type="title"/>
          </p:nvPr>
        </p:nvSpPr>
        <p:spPr/>
        <p:txBody>
          <a:bodyPr>
            <a:normAutofit/>
          </a:bodyPr>
          <a:lstStyle/>
          <a:p>
            <a:r>
              <a:rPr lang="en-US" sz="2700" dirty="0"/>
              <a:t>SAS Programming with Medicare Administrative Data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419" y="1767656"/>
            <a:ext cx="1735931" cy="2143125"/>
          </a:xfrm>
          <a:prstGeom prst="rect">
            <a:avLst/>
          </a:prstGeom>
        </p:spPr>
      </p:pic>
      <p:sp>
        <p:nvSpPr>
          <p:cNvPr id="7" name="Rectangle 6"/>
          <p:cNvSpPr/>
          <p:nvPr/>
        </p:nvSpPr>
        <p:spPr>
          <a:xfrm>
            <a:off x="1587641" y="3280938"/>
            <a:ext cx="4799760" cy="37830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a:solidFill>
                  <a:schemeClr val="tx1"/>
                </a:solidFill>
                <a:latin typeface="+mj-lt"/>
              </a:rPr>
              <a:t>Primarily based on Chronic Conditions Warehouse (CCW)</a:t>
            </a:r>
          </a:p>
        </p:txBody>
      </p:sp>
      <p:cxnSp>
        <p:nvCxnSpPr>
          <p:cNvPr id="32" name="Straight Arrow Connector 31"/>
          <p:cNvCxnSpPr/>
          <p:nvPr/>
        </p:nvCxnSpPr>
        <p:spPr>
          <a:xfrm>
            <a:off x="6406828" y="3470089"/>
            <a:ext cx="27344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45985" y="4158223"/>
            <a:ext cx="3353702" cy="323165"/>
          </a:xfrm>
          <a:prstGeom prst="rect">
            <a:avLst/>
          </a:prstGeom>
          <a:noFill/>
        </p:spPr>
        <p:txBody>
          <a:bodyPr wrap="square" rtlCol="0">
            <a:spAutoFit/>
          </a:bodyPr>
          <a:lstStyle/>
          <a:p>
            <a:pPr marL="214313" indent="-214313">
              <a:buFont typeface="Arial" panose="020B0604020202020204" pitchFamily="34" charset="0"/>
              <a:buChar char="•"/>
            </a:pPr>
            <a:r>
              <a:rPr lang="en-US" sz="1500" dirty="0" smtClean="0">
                <a:latin typeface="+mj-lt"/>
                <a:hlinkClick r:id="rId3"/>
              </a:rPr>
              <a:t>https</a:t>
            </a:r>
            <a:r>
              <a:rPr lang="en-US" sz="1500" dirty="0">
                <a:latin typeface="+mj-lt"/>
                <a:hlinkClick r:id="rId3"/>
              </a:rPr>
              <a:t>://</a:t>
            </a:r>
            <a:r>
              <a:rPr lang="en-US" sz="1500" dirty="0" smtClean="0">
                <a:latin typeface="+mj-lt"/>
                <a:hlinkClick r:id="rId3"/>
              </a:rPr>
              <a:t>www.sas.com/store/books</a:t>
            </a:r>
            <a:r>
              <a:rPr lang="en-US" sz="1500" dirty="0" smtClean="0">
                <a:latin typeface="+mj-lt"/>
              </a:rPr>
              <a:t> </a:t>
            </a:r>
            <a:endParaRPr lang="en-US" sz="1500" dirty="0">
              <a:latin typeface="+mj-lt"/>
            </a:endParaRPr>
          </a:p>
        </p:txBody>
      </p:sp>
    </p:spTree>
    <p:extLst>
      <p:ext uri="{BB962C8B-B14F-4D97-AF65-F5344CB8AC3E}">
        <p14:creationId xmlns:p14="http://schemas.microsoft.com/office/powerpoint/2010/main" val="2348980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sz="2800" dirty="0"/>
              <a:t>Claim Type Code</a:t>
            </a:r>
            <a:endParaRPr lang="en-US" sz="2800" dirty="0">
              <a:solidFill>
                <a:srgbClr val="000000"/>
              </a:solidFill>
              <a:latin typeface="Calibri" panose="020F0502020204030204" pitchFamily="34" charset="0"/>
            </a:endParaRPr>
          </a:p>
          <a:p>
            <a:r>
              <a:rPr lang="en-US" sz="2800" dirty="0" smtClean="0"/>
              <a:t>APC/HIPPS </a:t>
            </a:r>
            <a:r>
              <a:rPr lang="en-US" sz="2800" dirty="0"/>
              <a:t>Code </a:t>
            </a:r>
            <a:endParaRPr lang="en-US" sz="2800" dirty="0">
              <a:solidFill>
                <a:srgbClr val="000000"/>
              </a:solidFill>
              <a:latin typeface="Calibri" panose="020F0502020204030204" pitchFamily="34" charset="0"/>
            </a:endParaRPr>
          </a:p>
          <a:p>
            <a:r>
              <a:rPr lang="en-US" sz="2800" dirty="0" smtClean="0"/>
              <a:t>Revenue </a:t>
            </a:r>
            <a:r>
              <a:rPr lang="en-US" sz="2800" dirty="0"/>
              <a:t>Center </a:t>
            </a:r>
            <a:r>
              <a:rPr lang="en-US" sz="2800" dirty="0" smtClean="0"/>
              <a:t>Code</a:t>
            </a:r>
          </a:p>
          <a:p>
            <a:pPr marL="0" indent="0">
              <a:buNone/>
            </a:pPr>
            <a:endParaRPr lang="en-US" sz="2800" dirty="0" smtClean="0">
              <a:solidFill>
                <a:srgbClr val="000000"/>
              </a:solidFill>
              <a:latin typeface="Calibri" panose="020F0502020204030204" pitchFamily="34" charset="0"/>
            </a:endParaRPr>
          </a:p>
          <a:p>
            <a:endParaRPr lang="en-US" sz="2800" dirty="0"/>
          </a:p>
        </p:txBody>
      </p:sp>
      <p:sp>
        <p:nvSpPr>
          <p:cNvPr id="2" name="Title 1"/>
          <p:cNvSpPr>
            <a:spLocks noGrp="1"/>
          </p:cNvSpPr>
          <p:nvPr>
            <p:ph type="title"/>
          </p:nvPr>
        </p:nvSpPr>
        <p:spPr/>
        <p:txBody>
          <a:bodyPr/>
          <a:lstStyle/>
          <a:p>
            <a:r>
              <a:rPr lang="en-US" dirty="0" smtClean="0"/>
              <a:t>PHP Spec Recap - Claim Codes </a:t>
            </a:r>
            <a:r>
              <a:rPr lang="en-US" dirty="0"/>
              <a:t>Needed</a:t>
            </a:r>
          </a:p>
        </p:txBody>
      </p:sp>
      <p:sp>
        <p:nvSpPr>
          <p:cNvPr id="5" name="Slide Number Placeholder 4"/>
          <p:cNvSpPr>
            <a:spLocks noGrp="1"/>
          </p:cNvSpPr>
          <p:nvPr>
            <p:ph type="sldNum" sz="quarter" idx="10"/>
          </p:nvPr>
        </p:nvSpPr>
        <p:spPr/>
        <p:txBody>
          <a:bodyPr/>
          <a:lstStyle/>
          <a:p>
            <a:fld id="{7022FF3C-310F-4809-A5BE-BC5BA8AA108D}" type="slidenum">
              <a:rPr lang="en-US" smtClean="0"/>
              <a:t>19</a:t>
            </a:fld>
            <a:endParaRPr lang="en-US"/>
          </a:p>
        </p:txBody>
      </p:sp>
    </p:spTree>
    <p:extLst>
      <p:ext uri="{BB962C8B-B14F-4D97-AF65-F5344CB8AC3E}">
        <p14:creationId xmlns:p14="http://schemas.microsoft.com/office/powerpoint/2010/main" val="2378511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200" y="1145138"/>
            <a:ext cx="8229600" cy="3426861"/>
          </a:xfrm>
        </p:spPr>
        <p:txBody>
          <a:bodyPr>
            <a:normAutofit/>
          </a:bodyPr>
          <a:lstStyle/>
          <a:p>
            <a:r>
              <a:rPr lang="en-US" dirty="0"/>
              <a:t>This lecture was designed for </a:t>
            </a:r>
            <a:r>
              <a:rPr lang="en-US" i="1" u="sng" dirty="0"/>
              <a:t>training purposes</a:t>
            </a:r>
            <a:r>
              <a:rPr lang="en-US" i="1" dirty="0"/>
              <a:t> </a:t>
            </a:r>
            <a:r>
              <a:rPr lang="en-US" dirty="0"/>
              <a:t>and is presented without warranty of any kind, either expressed or </a:t>
            </a:r>
            <a:r>
              <a:rPr lang="en-US" dirty="0" smtClean="0"/>
              <a:t>implied.</a:t>
            </a:r>
          </a:p>
          <a:p>
            <a:r>
              <a:rPr lang="en-US" dirty="0" smtClean="0"/>
              <a:t>The </a:t>
            </a:r>
            <a:r>
              <a:rPr lang="en-US" i="1" u="sng" dirty="0" smtClean="0"/>
              <a:t>opinions</a:t>
            </a:r>
            <a:r>
              <a:rPr lang="en-US" dirty="0" smtClean="0"/>
              <a:t> of the presenters are their own and may not reflect the Office of the Actuary, Centers for Medicare and Medicaid Services, or the Department of Health and Human Services.</a:t>
            </a:r>
          </a:p>
        </p:txBody>
      </p:sp>
      <p:sp>
        <p:nvSpPr>
          <p:cNvPr id="2" name="Title 1"/>
          <p:cNvSpPr>
            <a:spLocks noGrp="1"/>
          </p:cNvSpPr>
          <p:nvPr>
            <p:ph type="title"/>
          </p:nvPr>
        </p:nvSpPr>
        <p:spPr/>
        <p:txBody>
          <a:bodyPr/>
          <a:lstStyle/>
          <a:p>
            <a:r>
              <a:rPr lang="en-US" dirty="0" smtClean="0"/>
              <a:t>Disclaimer</a:t>
            </a:r>
            <a:endParaRPr lang="en-US" dirty="0"/>
          </a:p>
        </p:txBody>
      </p:sp>
      <p:sp>
        <p:nvSpPr>
          <p:cNvPr id="5" name="Slide Number Placeholder 4"/>
          <p:cNvSpPr>
            <a:spLocks noGrp="1"/>
          </p:cNvSpPr>
          <p:nvPr>
            <p:ph type="sldNum" sz="quarter" idx="10"/>
          </p:nvPr>
        </p:nvSpPr>
        <p:spPr/>
        <p:txBody>
          <a:bodyPr/>
          <a:lstStyle/>
          <a:p>
            <a:fld id="{7022FF3C-310F-4809-A5BE-BC5BA8AA108D}" type="slidenum">
              <a:rPr lang="en-US" smtClean="0"/>
              <a:t>2</a:t>
            </a:fld>
            <a:endParaRPr lang="en-US"/>
          </a:p>
        </p:txBody>
      </p:sp>
    </p:spTree>
    <p:extLst>
      <p:ext uri="{BB962C8B-B14F-4D97-AF65-F5344CB8AC3E}">
        <p14:creationId xmlns:p14="http://schemas.microsoft.com/office/powerpoint/2010/main" val="1946607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pPr fontAlgn="b"/>
            <a:r>
              <a:rPr lang="en-US" b="1" dirty="0"/>
              <a:t>Health Insurance Prospective Payment System (</a:t>
            </a:r>
            <a:r>
              <a:rPr lang="en-US" b="1" dirty="0" smtClean="0"/>
              <a:t>HIPPS)</a:t>
            </a:r>
          </a:p>
          <a:p>
            <a:pPr lvl="1" fontAlgn="b"/>
            <a:r>
              <a:rPr lang="en-US" b="1" dirty="0" smtClean="0"/>
              <a:t>Ambulatory </a:t>
            </a:r>
            <a:r>
              <a:rPr lang="en-US" b="1" dirty="0"/>
              <a:t>Payment Classification (APC</a:t>
            </a:r>
            <a:r>
              <a:rPr lang="en-US" b="1" dirty="0" smtClean="0"/>
              <a:t>)</a:t>
            </a:r>
          </a:p>
          <a:p>
            <a:pPr lvl="2" fontAlgn="b"/>
            <a:r>
              <a:rPr lang="en-US" b="1" dirty="0" smtClean="0">
                <a:solidFill>
                  <a:srgbClr val="000000"/>
                </a:solidFill>
                <a:latin typeface="Calibri" panose="020F0502020204030204" pitchFamily="34" charset="0"/>
              </a:rPr>
              <a:t>Applicable from 2011 - 2015</a:t>
            </a:r>
            <a:endParaRPr lang="en-US" b="1" dirty="0">
              <a:solidFill>
                <a:srgbClr val="000000"/>
              </a:solidFill>
              <a:latin typeface="Calibri" panose="020F0502020204030204" pitchFamily="34" charset="0"/>
            </a:endParaRPr>
          </a:p>
          <a:p>
            <a:pPr marL="0" indent="0">
              <a:buNone/>
            </a:pPr>
            <a:endParaRPr lang="en-US" dirty="0"/>
          </a:p>
        </p:txBody>
      </p:sp>
      <p:sp>
        <p:nvSpPr>
          <p:cNvPr id="2" name="Title 1"/>
          <p:cNvSpPr>
            <a:spLocks noGrp="1"/>
          </p:cNvSpPr>
          <p:nvPr>
            <p:ph type="title"/>
          </p:nvPr>
        </p:nvSpPr>
        <p:spPr/>
        <p:txBody>
          <a:bodyPr/>
          <a:lstStyle/>
          <a:p>
            <a:r>
              <a:rPr lang="en-US" dirty="0" smtClean="0"/>
              <a:t>Revenue Center Details</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848844534"/>
              </p:ext>
            </p:extLst>
          </p:nvPr>
        </p:nvGraphicFramePr>
        <p:xfrm>
          <a:off x="1526988" y="2116485"/>
          <a:ext cx="6090023" cy="2787700"/>
        </p:xfrm>
        <a:graphic>
          <a:graphicData uri="http://schemas.openxmlformats.org/drawingml/2006/table">
            <a:tbl>
              <a:tblPr firstRow="1" bandRow="1">
                <a:tableStyleId>{5C22544A-7EE6-4342-B048-85BDC9FD1C3A}</a:tableStyleId>
              </a:tblPr>
              <a:tblGrid>
                <a:gridCol w="1239520"/>
                <a:gridCol w="4850503"/>
              </a:tblGrid>
              <a:tr h="55754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smtClean="0">
                          <a:effectLst/>
                          <a:latin typeface="+mj-lt"/>
                        </a:rPr>
                        <a:t>HIPPS/APC </a:t>
                      </a:r>
                      <a:br>
                        <a:rPr lang="en-US" sz="1600" u="none" strike="noStrike" dirty="0" smtClean="0">
                          <a:effectLst/>
                          <a:latin typeface="+mj-lt"/>
                        </a:rPr>
                      </a:br>
                      <a:r>
                        <a:rPr lang="en-US" sz="1600" u="none" strike="noStrike" dirty="0" smtClean="0">
                          <a:effectLst/>
                          <a:latin typeface="+mj-lt"/>
                        </a:rPr>
                        <a:t>Code</a:t>
                      </a:r>
                      <a:endParaRPr lang="en-US" sz="1600" b="0" i="0" u="none" strike="noStrike" dirty="0" smtClean="0">
                        <a:solidFill>
                          <a:srgbClr val="000000"/>
                        </a:solidFill>
                        <a:effectLst/>
                        <a:latin typeface="+mj-lt"/>
                      </a:endParaRPr>
                    </a:p>
                  </a:txBody>
                  <a:tcPr marL="4895" marR="4895" marT="4895" marB="0" anchor="ctr"/>
                </a:tc>
                <a:tc>
                  <a:txBody>
                    <a:bodyPr/>
                    <a:lstStyle/>
                    <a:p>
                      <a:pPr algn="ctr" fontAlgn="b"/>
                      <a:r>
                        <a:rPr lang="en-US" sz="1600" u="none" strike="noStrike" dirty="0" smtClean="0">
                          <a:effectLst/>
                          <a:latin typeface="+mj-lt"/>
                        </a:rPr>
                        <a:t>Description</a:t>
                      </a:r>
                      <a:endParaRPr lang="en-US" sz="1600" b="0" i="0" u="none" strike="noStrike" dirty="0">
                        <a:solidFill>
                          <a:srgbClr val="000000"/>
                        </a:solidFill>
                        <a:effectLst/>
                        <a:latin typeface="+mj-lt"/>
                      </a:endParaRPr>
                    </a:p>
                  </a:txBody>
                  <a:tcPr marL="4895" marR="4895" marT="4895" marB="0" anchor="ctr"/>
                </a:tc>
              </a:tr>
              <a:tr h="557540">
                <a:tc>
                  <a:txBody>
                    <a:bodyPr/>
                    <a:lstStyle/>
                    <a:p>
                      <a:pPr algn="ctr" fontAlgn="b"/>
                      <a:r>
                        <a:rPr lang="en-US" sz="1600" u="none" strike="noStrike" dirty="0">
                          <a:effectLst/>
                          <a:latin typeface="+mj-lt"/>
                        </a:rPr>
                        <a:t>0172</a:t>
                      </a:r>
                      <a:endParaRPr lang="en-US" sz="1600" b="0" i="0" u="none" strike="noStrike" dirty="0">
                        <a:solidFill>
                          <a:srgbClr val="000000"/>
                        </a:solidFill>
                        <a:effectLst/>
                        <a:latin typeface="+mj-lt"/>
                      </a:endParaRPr>
                    </a:p>
                  </a:txBody>
                  <a:tcPr marL="4895" marR="4895" marT="4895" marB="0" anchor="ctr"/>
                </a:tc>
                <a:tc>
                  <a:txBody>
                    <a:bodyPr/>
                    <a:lstStyle/>
                    <a:p>
                      <a:pPr algn="l" fontAlgn="b"/>
                      <a:r>
                        <a:rPr lang="en-US" sz="1600" u="none" strike="noStrike" dirty="0">
                          <a:effectLst/>
                          <a:latin typeface="+mj-lt"/>
                        </a:rPr>
                        <a:t>Level I Partial Hospitalization </a:t>
                      </a:r>
                      <a:endParaRPr lang="en-US" sz="1600" u="none" strike="noStrike" dirty="0" smtClean="0">
                        <a:effectLst/>
                        <a:latin typeface="+mj-lt"/>
                      </a:endParaRPr>
                    </a:p>
                    <a:p>
                      <a:pPr algn="l" fontAlgn="b"/>
                      <a:r>
                        <a:rPr lang="en-US" sz="1600" u="none" strike="noStrike" dirty="0" smtClean="0">
                          <a:effectLst/>
                          <a:latin typeface="+mj-lt"/>
                        </a:rPr>
                        <a:t>    - 3 services </a:t>
                      </a:r>
                      <a:r>
                        <a:rPr lang="en-US" sz="1600" u="none" strike="noStrike" dirty="0">
                          <a:effectLst/>
                          <a:latin typeface="+mj-lt"/>
                        </a:rPr>
                        <a:t>for CMHCs</a:t>
                      </a:r>
                      <a:endParaRPr lang="en-US" sz="1600" b="0" i="0" u="none" strike="noStrike" dirty="0">
                        <a:solidFill>
                          <a:srgbClr val="000000"/>
                        </a:solidFill>
                        <a:effectLst/>
                        <a:latin typeface="+mj-lt"/>
                      </a:endParaRPr>
                    </a:p>
                  </a:txBody>
                  <a:tcPr marL="4895" marR="4895" marT="4895" marB="0" anchor="ctr"/>
                </a:tc>
              </a:tr>
              <a:tr h="557540">
                <a:tc>
                  <a:txBody>
                    <a:bodyPr/>
                    <a:lstStyle/>
                    <a:p>
                      <a:pPr algn="ctr" fontAlgn="b"/>
                      <a:r>
                        <a:rPr lang="en-US" sz="1600" u="none" strike="noStrike" dirty="0">
                          <a:effectLst/>
                          <a:latin typeface="+mj-lt"/>
                        </a:rPr>
                        <a:t>0173</a:t>
                      </a:r>
                      <a:endParaRPr lang="en-US" sz="1600" b="0" i="0" u="none" strike="noStrike" dirty="0">
                        <a:solidFill>
                          <a:srgbClr val="000000"/>
                        </a:solidFill>
                        <a:effectLst/>
                        <a:latin typeface="+mj-lt"/>
                      </a:endParaRPr>
                    </a:p>
                  </a:txBody>
                  <a:tcPr marL="4895" marR="4895" marT="4895" marB="0" anchor="ctr"/>
                </a:tc>
                <a:tc>
                  <a:txBody>
                    <a:bodyPr/>
                    <a:lstStyle/>
                    <a:p>
                      <a:pPr algn="l" fontAlgn="b"/>
                      <a:r>
                        <a:rPr lang="en-US" sz="1600" u="none" strike="noStrike" dirty="0">
                          <a:effectLst/>
                          <a:latin typeface="+mj-lt"/>
                        </a:rPr>
                        <a:t>Level II Partial Hospitalization </a:t>
                      </a:r>
                      <a:endParaRPr lang="en-US" sz="1600" u="none" strike="noStrike" dirty="0" smtClean="0">
                        <a:effectLst/>
                        <a:latin typeface="+mj-lt"/>
                      </a:endParaRPr>
                    </a:p>
                    <a:p>
                      <a:pPr algn="l" fontAlgn="b"/>
                      <a:r>
                        <a:rPr lang="en-US" sz="1600" u="none" strike="noStrike" baseline="0" dirty="0" smtClean="0">
                          <a:effectLst/>
                          <a:latin typeface="+mj-lt"/>
                        </a:rPr>
                        <a:t>    </a:t>
                      </a:r>
                      <a:r>
                        <a:rPr lang="en-US" sz="1600" u="none" strike="noStrike" dirty="0" smtClean="0">
                          <a:effectLst/>
                          <a:latin typeface="+mj-lt"/>
                        </a:rPr>
                        <a:t>- 4 </a:t>
                      </a:r>
                      <a:r>
                        <a:rPr lang="en-US" sz="1600" u="none" strike="noStrike" dirty="0">
                          <a:effectLst/>
                          <a:latin typeface="+mj-lt"/>
                        </a:rPr>
                        <a:t>or more </a:t>
                      </a:r>
                      <a:r>
                        <a:rPr lang="en-US" sz="1600" u="none" strike="noStrike" dirty="0" smtClean="0">
                          <a:effectLst/>
                          <a:latin typeface="+mj-lt"/>
                        </a:rPr>
                        <a:t>services </a:t>
                      </a:r>
                      <a:r>
                        <a:rPr lang="en-US" sz="1600" u="none" strike="noStrike" dirty="0">
                          <a:effectLst/>
                          <a:latin typeface="+mj-lt"/>
                        </a:rPr>
                        <a:t>for CMHCs</a:t>
                      </a:r>
                      <a:endParaRPr lang="en-US" sz="1600" b="0" i="0" u="none" strike="noStrike" dirty="0">
                        <a:solidFill>
                          <a:srgbClr val="000000"/>
                        </a:solidFill>
                        <a:effectLst/>
                        <a:latin typeface="+mj-lt"/>
                      </a:endParaRPr>
                    </a:p>
                  </a:txBody>
                  <a:tcPr marL="4895" marR="4895" marT="4895" marB="0" anchor="ctr"/>
                </a:tc>
              </a:tr>
              <a:tr h="557540">
                <a:tc>
                  <a:txBody>
                    <a:bodyPr/>
                    <a:lstStyle/>
                    <a:p>
                      <a:pPr algn="ctr" fontAlgn="b"/>
                      <a:r>
                        <a:rPr lang="en-US" sz="1600" u="none" strike="noStrike" dirty="0">
                          <a:effectLst/>
                          <a:latin typeface="+mj-lt"/>
                        </a:rPr>
                        <a:t>0175</a:t>
                      </a:r>
                      <a:endParaRPr lang="en-US" sz="1600" b="0" i="0" u="none" strike="noStrike" dirty="0">
                        <a:solidFill>
                          <a:srgbClr val="000000"/>
                        </a:solidFill>
                        <a:effectLst/>
                        <a:latin typeface="+mj-lt"/>
                      </a:endParaRPr>
                    </a:p>
                  </a:txBody>
                  <a:tcPr marL="4895" marR="4895" marT="4895" marB="0" anchor="ctr"/>
                </a:tc>
                <a:tc>
                  <a:txBody>
                    <a:bodyPr/>
                    <a:lstStyle/>
                    <a:p>
                      <a:pPr algn="l" fontAlgn="b"/>
                      <a:r>
                        <a:rPr lang="en-US" sz="1600" u="none" strike="noStrike" dirty="0">
                          <a:effectLst/>
                          <a:latin typeface="+mj-lt"/>
                        </a:rPr>
                        <a:t>Level I Partial Hospitalization </a:t>
                      </a:r>
                      <a:endParaRPr lang="en-US" sz="1600" u="none" strike="noStrike" dirty="0" smtClean="0">
                        <a:effectLst/>
                        <a:latin typeface="+mj-lt"/>
                      </a:endParaRPr>
                    </a:p>
                    <a:p>
                      <a:pPr algn="l" fontAlgn="b"/>
                      <a:r>
                        <a:rPr lang="en-US" sz="1600" u="none" strike="noStrike" dirty="0" smtClean="0">
                          <a:effectLst/>
                          <a:latin typeface="+mj-lt"/>
                        </a:rPr>
                        <a:t>    - 3 services </a:t>
                      </a:r>
                      <a:r>
                        <a:rPr lang="en-US" sz="1600" u="none" strike="noStrike" dirty="0">
                          <a:effectLst/>
                          <a:latin typeface="+mj-lt"/>
                        </a:rPr>
                        <a:t>for Hospital-based PHPs</a:t>
                      </a:r>
                      <a:endParaRPr lang="en-US" sz="1600" b="0" i="0" u="none" strike="noStrike" dirty="0">
                        <a:solidFill>
                          <a:srgbClr val="000000"/>
                        </a:solidFill>
                        <a:effectLst/>
                        <a:latin typeface="+mj-lt"/>
                      </a:endParaRPr>
                    </a:p>
                  </a:txBody>
                  <a:tcPr marL="4895" marR="4895" marT="4895" marB="0" anchor="ctr"/>
                </a:tc>
              </a:tr>
              <a:tr h="557540">
                <a:tc>
                  <a:txBody>
                    <a:bodyPr/>
                    <a:lstStyle/>
                    <a:p>
                      <a:pPr algn="ctr" fontAlgn="b"/>
                      <a:r>
                        <a:rPr lang="en-US" sz="1600" u="none" strike="noStrike" dirty="0">
                          <a:effectLst/>
                          <a:latin typeface="+mj-lt"/>
                        </a:rPr>
                        <a:t>0176</a:t>
                      </a:r>
                      <a:endParaRPr lang="en-US" sz="1600" b="0" i="0" u="none" strike="noStrike" dirty="0">
                        <a:solidFill>
                          <a:srgbClr val="000000"/>
                        </a:solidFill>
                        <a:effectLst/>
                        <a:latin typeface="+mj-lt"/>
                      </a:endParaRPr>
                    </a:p>
                  </a:txBody>
                  <a:tcPr marL="4895" marR="4895" marT="4895" marB="0" anchor="ctr"/>
                </a:tc>
                <a:tc>
                  <a:txBody>
                    <a:bodyPr/>
                    <a:lstStyle/>
                    <a:p>
                      <a:pPr algn="l" fontAlgn="b"/>
                      <a:r>
                        <a:rPr lang="en-US" sz="1600" u="none" strike="noStrike" dirty="0">
                          <a:effectLst/>
                          <a:latin typeface="+mj-lt"/>
                        </a:rPr>
                        <a:t>Level II Partial Hospitalization </a:t>
                      </a:r>
                      <a:endParaRPr lang="en-US" sz="1600" u="none" strike="noStrike" dirty="0" smtClean="0">
                        <a:effectLst/>
                        <a:latin typeface="+mj-lt"/>
                      </a:endParaRPr>
                    </a:p>
                    <a:p>
                      <a:pPr algn="l" fontAlgn="b"/>
                      <a:r>
                        <a:rPr lang="en-US" sz="1600" u="none" strike="noStrike" dirty="0" smtClean="0">
                          <a:effectLst/>
                          <a:latin typeface="+mj-lt"/>
                        </a:rPr>
                        <a:t>    - 4 </a:t>
                      </a:r>
                      <a:r>
                        <a:rPr lang="en-US" sz="1600" u="none" strike="noStrike" dirty="0">
                          <a:effectLst/>
                          <a:latin typeface="+mj-lt"/>
                        </a:rPr>
                        <a:t>or more </a:t>
                      </a:r>
                      <a:r>
                        <a:rPr lang="en-US" sz="1600" u="none" strike="noStrike" dirty="0" smtClean="0">
                          <a:effectLst/>
                          <a:latin typeface="+mj-lt"/>
                        </a:rPr>
                        <a:t>services </a:t>
                      </a:r>
                      <a:r>
                        <a:rPr lang="en-US" sz="1600" u="none" strike="noStrike" dirty="0">
                          <a:effectLst/>
                          <a:latin typeface="+mj-lt"/>
                        </a:rPr>
                        <a:t>for Hospital-based PHPs</a:t>
                      </a:r>
                      <a:endParaRPr lang="en-US" sz="1600" b="0" i="0" u="none" strike="noStrike" dirty="0">
                        <a:solidFill>
                          <a:srgbClr val="000000"/>
                        </a:solidFill>
                        <a:effectLst/>
                        <a:latin typeface="+mj-lt"/>
                      </a:endParaRPr>
                    </a:p>
                  </a:txBody>
                  <a:tcPr marL="4895" marR="4895" marT="4895" marB="0" anchor="ctr"/>
                </a:tc>
              </a:tr>
            </a:tbl>
          </a:graphicData>
        </a:graphic>
      </p:graphicFrame>
      <p:sp>
        <p:nvSpPr>
          <p:cNvPr id="6" name="Slide Number Placeholder 5"/>
          <p:cNvSpPr>
            <a:spLocks noGrp="1"/>
          </p:cNvSpPr>
          <p:nvPr>
            <p:ph type="sldNum" sz="quarter" idx="10"/>
          </p:nvPr>
        </p:nvSpPr>
        <p:spPr/>
        <p:txBody>
          <a:bodyPr/>
          <a:lstStyle/>
          <a:p>
            <a:fld id="{7022FF3C-310F-4809-A5BE-BC5BA8AA108D}" type="slidenum">
              <a:rPr lang="en-US" smtClean="0"/>
              <a:t>20</a:t>
            </a:fld>
            <a:endParaRPr lang="en-US"/>
          </a:p>
        </p:txBody>
      </p:sp>
    </p:spTree>
    <p:extLst>
      <p:ext uri="{BB962C8B-B14F-4D97-AF65-F5344CB8AC3E}">
        <p14:creationId xmlns:p14="http://schemas.microsoft.com/office/powerpoint/2010/main" val="3949930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Acceptable PHP Revenue </a:t>
            </a:r>
            <a:r>
              <a:rPr lang="en-US" dirty="0"/>
              <a:t>Codes</a:t>
            </a:r>
          </a:p>
        </p:txBody>
      </p:sp>
      <p:graphicFrame>
        <p:nvGraphicFramePr>
          <p:cNvPr id="4" name="Table 3"/>
          <p:cNvGraphicFramePr>
            <a:graphicFrameLocks noGrp="1"/>
          </p:cNvGraphicFramePr>
          <p:nvPr>
            <p:extLst>
              <p:ext uri="{D42A27DB-BD31-4B8C-83A1-F6EECF244321}">
                <p14:modId xmlns:p14="http://schemas.microsoft.com/office/powerpoint/2010/main" val="1004780064"/>
              </p:ext>
            </p:extLst>
          </p:nvPr>
        </p:nvGraphicFramePr>
        <p:xfrm>
          <a:off x="1988909" y="1164263"/>
          <a:ext cx="5166182" cy="3541907"/>
        </p:xfrm>
        <a:graphic>
          <a:graphicData uri="http://schemas.openxmlformats.org/drawingml/2006/table">
            <a:tbl>
              <a:tblPr firstRow="1" bandRow="1">
                <a:tableStyleId>{5C22544A-7EE6-4342-B048-85BDC9FD1C3A}</a:tableStyleId>
              </a:tblPr>
              <a:tblGrid>
                <a:gridCol w="1043982"/>
                <a:gridCol w="4122200"/>
              </a:tblGrid>
              <a:tr h="338455">
                <a:tc>
                  <a:txBody>
                    <a:bodyPr/>
                    <a:lstStyle/>
                    <a:p>
                      <a:pPr algn="ctr" fontAlgn="b"/>
                      <a:r>
                        <a:rPr lang="en-US" sz="1600" u="none" strike="noStrike" dirty="0">
                          <a:effectLst/>
                          <a:latin typeface="+mj-lt"/>
                        </a:rPr>
                        <a:t>Revenue Code</a:t>
                      </a:r>
                      <a:endParaRPr lang="en-US" sz="1600" b="0" i="0" u="none" strike="noStrike" dirty="0">
                        <a:solidFill>
                          <a:srgbClr val="000000"/>
                        </a:solidFill>
                        <a:effectLst/>
                        <a:latin typeface="+mj-lt"/>
                      </a:endParaRPr>
                    </a:p>
                  </a:txBody>
                  <a:tcPr marL="8132" marR="8132" marT="8132" marB="0" anchor="ctr"/>
                </a:tc>
                <a:tc>
                  <a:txBody>
                    <a:bodyPr/>
                    <a:lstStyle/>
                    <a:p>
                      <a:pPr algn="ctr" fontAlgn="b"/>
                      <a:r>
                        <a:rPr lang="en-US" sz="1600" u="none" strike="noStrike" dirty="0">
                          <a:effectLst/>
                          <a:latin typeface="+mj-lt"/>
                        </a:rPr>
                        <a:t>Description</a:t>
                      </a:r>
                      <a:endParaRPr lang="en-US" sz="1600" b="0" i="0" u="none" strike="noStrike" dirty="0">
                        <a:solidFill>
                          <a:srgbClr val="000000"/>
                        </a:solidFill>
                        <a:effectLst/>
                        <a:latin typeface="+mj-lt"/>
                      </a:endParaRPr>
                    </a:p>
                  </a:txBody>
                  <a:tcPr marL="8132" marR="8132" marT="8132" marB="0" anchor="ctr"/>
                </a:tc>
              </a:tr>
              <a:tr h="338455">
                <a:tc>
                  <a:txBody>
                    <a:bodyPr/>
                    <a:lstStyle/>
                    <a:p>
                      <a:pPr algn="ctr" fontAlgn="b"/>
                      <a:r>
                        <a:rPr lang="en-US" sz="1600" u="none" strike="noStrike" dirty="0">
                          <a:effectLst/>
                          <a:latin typeface="+mj-lt"/>
                        </a:rPr>
                        <a:t>0250</a:t>
                      </a:r>
                      <a:endParaRPr lang="en-US" sz="1600" b="0" i="0" u="none" strike="noStrike" dirty="0">
                        <a:solidFill>
                          <a:srgbClr val="000000"/>
                        </a:solidFill>
                        <a:effectLst/>
                        <a:latin typeface="+mj-lt"/>
                      </a:endParaRPr>
                    </a:p>
                  </a:txBody>
                  <a:tcPr marL="8132" marR="8132" marT="8132" marB="0" anchor="ctr"/>
                </a:tc>
                <a:tc>
                  <a:txBody>
                    <a:bodyPr/>
                    <a:lstStyle/>
                    <a:p>
                      <a:pPr algn="l" fontAlgn="b"/>
                      <a:r>
                        <a:rPr lang="en-US" sz="1600" u="none" strike="noStrike" dirty="0">
                          <a:effectLst/>
                          <a:latin typeface="+mj-lt"/>
                        </a:rPr>
                        <a:t>Drugs and Biologicals</a:t>
                      </a:r>
                      <a:endParaRPr lang="en-US" sz="1600" b="0" i="0" u="none" strike="noStrike" dirty="0">
                        <a:solidFill>
                          <a:srgbClr val="000000"/>
                        </a:solidFill>
                        <a:effectLst/>
                        <a:latin typeface="+mj-lt"/>
                      </a:endParaRPr>
                    </a:p>
                  </a:txBody>
                  <a:tcPr marL="8132" marR="8132" marT="8132" marB="0" anchor="ctr"/>
                </a:tc>
              </a:tr>
              <a:tr h="338455">
                <a:tc>
                  <a:txBody>
                    <a:bodyPr/>
                    <a:lstStyle/>
                    <a:p>
                      <a:pPr algn="ctr" fontAlgn="b"/>
                      <a:r>
                        <a:rPr lang="en-US" sz="1600" u="none" strike="noStrike" dirty="0">
                          <a:effectLst/>
                          <a:latin typeface="+mj-lt"/>
                        </a:rPr>
                        <a:t>043X</a:t>
                      </a:r>
                      <a:endParaRPr lang="en-US" sz="1600" b="0" i="0" u="none" strike="noStrike" dirty="0">
                        <a:solidFill>
                          <a:srgbClr val="000000"/>
                        </a:solidFill>
                        <a:effectLst/>
                        <a:latin typeface="+mj-lt"/>
                      </a:endParaRPr>
                    </a:p>
                  </a:txBody>
                  <a:tcPr marL="8132" marR="8132" marT="8132" marB="0" anchor="ctr"/>
                </a:tc>
                <a:tc>
                  <a:txBody>
                    <a:bodyPr/>
                    <a:lstStyle/>
                    <a:p>
                      <a:pPr algn="l" fontAlgn="b"/>
                      <a:r>
                        <a:rPr lang="en-US" sz="1600" u="none" strike="noStrike" dirty="0">
                          <a:effectLst/>
                          <a:latin typeface="+mj-lt"/>
                        </a:rPr>
                        <a:t>Occupational Therapy</a:t>
                      </a:r>
                      <a:endParaRPr lang="en-US" sz="1600" b="0" i="0" u="none" strike="noStrike" dirty="0">
                        <a:solidFill>
                          <a:srgbClr val="000000"/>
                        </a:solidFill>
                        <a:effectLst/>
                        <a:latin typeface="+mj-lt"/>
                      </a:endParaRPr>
                    </a:p>
                  </a:txBody>
                  <a:tcPr marL="8132" marR="8132" marT="8132" marB="0" anchor="ctr"/>
                </a:tc>
              </a:tr>
              <a:tr h="338455">
                <a:tc>
                  <a:txBody>
                    <a:bodyPr/>
                    <a:lstStyle/>
                    <a:p>
                      <a:pPr algn="ctr" fontAlgn="b"/>
                      <a:r>
                        <a:rPr lang="en-US" sz="1600" u="none" strike="noStrike" dirty="0">
                          <a:effectLst/>
                          <a:latin typeface="+mj-lt"/>
                        </a:rPr>
                        <a:t>0900</a:t>
                      </a:r>
                      <a:endParaRPr lang="en-US" sz="1600" b="0" i="0" u="none" strike="noStrike" dirty="0">
                        <a:solidFill>
                          <a:srgbClr val="000000"/>
                        </a:solidFill>
                        <a:effectLst/>
                        <a:latin typeface="+mj-lt"/>
                      </a:endParaRPr>
                    </a:p>
                  </a:txBody>
                  <a:tcPr marL="8132" marR="8132" marT="8132" marB="0" anchor="ctr"/>
                </a:tc>
                <a:tc>
                  <a:txBody>
                    <a:bodyPr/>
                    <a:lstStyle/>
                    <a:p>
                      <a:pPr algn="l" fontAlgn="b"/>
                      <a:r>
                        <a:rPr lang="en-US" sz="1600" u="none" strike="noStrike" dirty="0">
                          <a:effectLst/>
                          <a:latin typeface="+mj-lt"/>
                        </a:rPr>
                        <a:t>Behavioral Health Treatment/Services</a:t>
                      </a:r>
                      <a:endParaRPr lang="en-US" sz="1600" b="0" i="0" u="none" strike="noStrike" dirty="0">
                        <a:solidFill>
                          <a:srgbClr val="000000"/>
                        </a:solidFill>
                        <a:effectLst/>
                        <a:latin typeface="+mj-lt"/>
                      </a:endParaRPr>
                    </a:p>
                  </a:txBody>
                  <a:tcPr marL="8132" marR="8132" marT="8132" marB="0" anchor="ctr"/>
                </a:tc>
              </a:tr>
              <a:tr h="338455">
                <a:tc>
                  <a:txBody>
                    <a:bodyPr/>
                    <a:lstStyle/>
                    <a:p>
                      <a:pPr algn="ctr" fontAlgn="b"/>
                      <a:r>
                        <a:rPr lang="en-US" sz="1600" u="none" strike="noStrike" dirty="0">
                          <a:effectLst/>
                          <a:latin typeface="+mj-lt"/>
                        </a:rPr>
                        <a:t>0904</a:t>
                      </a:r>
                      <a:endParaRPr lang="en-US" sz="1600" b="0" i="0" u="none" strike="noStrike" dirty="0">
                        <a:solidFill>
                          <a:srgbClr val="000000"/>
                        </a:solidFill>
                        <a:effectLst/>
                        <a:latin typeface="+mj-lt"/>
                      </a:endParaRPr>
                    </a:p>
                  </a:txBody>
                  <a:tcPr marL="8132" marR="8132" marT="8132" marB="0" anchor="ctr"/>
                </a:tc>
                <a:tc>
                  <a:txBody>
                    <a:bodyPr/>
                    <a:lstStyle/>
                    <a:p>
                      <a:pPr algn="l" fontAlgn="b"/>
                      <a:r>
                        <a:rPr lang="en-US" sz="1600" u="none" strike="noStrike" dirty="0">
                          <a:effectLst/>
                          <a:latin typeface="+mj-lt"/>
                        </a:rPr>
                        <a:t>Activity Therapy</a:t>
                      </a:r>
                      <a:endParaRPr lang="en-US" sz="1600" b="0" i="0" u="none" strike="noStrike" dirty="0">
                        <a:solidFill>
                          <a:srgbClr val="000000"/>
                        </a:solidFill>
                        <a:effectLst/>
                        <a:latin typeface="+mj-lt"/>
                      </a:endParaRPr>
                    </a:p>
                  </a:txBody>
                  <a:tcPr marL="8132" marR="8132" marT="8132" marB="0" anchor="ctr"/>
                </a:tc>
              </a:tr>
              <a:tr h="338455">
                <a:tc>
                  <a:txBody>
                    <a:bodyPr/>
                    <a:lstStyle/>
                    <a:p>
                      <a:pPr algn="ctr" fontAlgn="b"/>
                      <a:r>
                        <a:rPr lang="en-US" sz="1600" u="none" strike="noStrike" dirty="0">
                          <a:effectLst/>
                          <a:latin typeface="+mj-lt"/>
                        </a:rPr>
                        <a:t>0914</a:t>
                      </a:r>
                      <a:endParaRPr lang="en-US" sz="1600" b="0" i="0" u="none" strike="noStrike" dirty="0">
                        <a:solidFill>
                          <a:srgbClr val="000000"/>
                        </a:solidFill>
                        <a:effectLst/>
                        <a:latin typeface="+mj-lt"/>
                      </a:endParaRPr>
                    </a:p>
                  </a:txBody>
                  <a:tcPr marL="8132" marR="8132" marT="8132" marB="0" anchor="ctr"/>
                </a:tc>
                <a:tc>
                  <a:txBody>
                    <a:bodyPr/>
                    <a:lstStyle/>
                    <a:p>
                      <a:pPr algn="l" fontAlgn="b"/>
                      <a:r>
                        <a:rPr lang="en-US" sz="1600" u="none" strike="noStrike" dirty="0">
                          <a:effectLst/>
                          <a:latin typeface="+mj-lt"/>
                        </a:rPr>
                        <a:t>Individual Therapy</a:t>
                      </a:r>
                      <a:endParaRPr lang="en-US" sz="1600" b="0" i="0" u="none" strike="noStrike" dirty="0">
                        <a:solidFill>
                          <a:srgbClr val="000000"/>
                        </a:solidFill>
                        <a:effectLst/>
                        <a:latin typeface="+mj-lt"/>
                      </a:endParaRPr>
                    </a:p>
                  </a:txBody>
                  <a:tcPr marL="8132" marR="8132" marT="8132" marB="0" anchor="ctr"/>
                </a:tc>
              </a:tr>
              <a:tr h="338455">
                <a:tc>
                  <a:txBody>
                    <a:bodyPr/>
                    <a:lstStyle/>
                    <a:p>
                      <a:pPr algn="ctr" fontAlgn="b"/>
                      <a:r>
                        <a:rPr lang="en-US" sz="1600" u="none" strike="noStrike" dirty="0">
                          <a:effectLst/>
                          <a:latin typeface="+mj-lt"/>
                        </a:rPr>
                        <a:t>0915</a:t>
                      </a:r>
                      <a:endParaRPr lang="en-US" sz="1600" b="0" i="0" u="none" strike="noStrike" dirty="0">
                        <a:solidFill>
                          <a:srgbClr val="000000"/>
                        </a:solidFill>
                        <a:effectLst/>
                        <a:latin typeface="+mj-lt"/>
                      </a:endParaRPr>
                    </a:p>
                  </a:txBody>
                  <a:tcPr marL="8132" marR="8132" marT="8132" marB="0" anchor="ctr"/>
                </a:tc>
                <a:tc>
                  <a:txBody>
                    <a:bodyPr/>
                    <a:lstStyle/>
                    <a:p>
                      <a:pPr algn="l" fontAlgn="b"/>
                      <a:r>
                        <a:rPr lang="en-US" sz="1600" u="none" strike="noStrike" dirty="0">
                          <a:effectLst/>
                          <a:latin typeface="+mj-lt"/>
                        </a:rPr>
                        <a:t>Group Therapy</a:t>
                      </a:r>
                      <a:endParaRPr lang="en-US" sz="1600" b="0" i="0" u="none" strike="noStrike" dirty="0">
                        <a:solidFill>
                          <a:srgbClr val="000000"/>
                        </a:solidFill>
                        <a:effectLst/>
                        <a:latin typeface="+mj-lt"/>
                      </a:endParaRPr>
                    </a:p>
                  </a:txBody>
                  <a:tcPr marL="8132" marR="8132" marT="8132" marB="0" anchor="ctr"/>
                </a:tc>
              </a:tr>
              <a:tr h="338455">
                <a:tc>
                  <a:txBody>
                    <a:bodyPr/>
                    <a:lstStyle/>
                    <a:p>
                      <a:pPr algn="ctr" fontAlgn="b"/>
                      <a:r>
                        <a:rPr lang="en-US" sz="1600" u="none" strike="noStrike" dirty="0">
                          <a:effectLst/>
                          <a:latin typeface="+mj-lt"/>
                        </a:rPr>
                        <a:t>0916</a:t>
                      </a:r>
                      <a:endParaRPr lang="en-US" sz="1600" b="0" i="0" u="none" strike="noStrike" dirty="0">
                        <a:solidFill>
                          <a:srgbClr val="000000"/>
                        </a:solidFill>
                        <a:effectLst/>
                        <a:latin typeface="+mj-lt"/>
                      </a:endParaRPr>
                    </a:p>
                  </a:txBody>
                  <a:tcPr marL="8132" marR="8132" marT="8132" marB="0" anchor="ctr"/>
                </a:tc>
                <a:tc>
                  <a:txBody>
                    <a:bodyPr/>
                    <a:lstStyle/>
                    <a:p>
                      <a:pPr algn="l" fontAlgn="b"/>
                      <a:r>
                        <a:rPr lang="en-US" sz="1600" u="none" strike="noStrike" dirty="0">
                          <a:effectLst/>
                          <a:latin typeface="+mj-lt"/>
                        </a:rPr>
                        <a:t>Family Therapy</a:t>
                      </a:r>
                      <a:endParaRPr lang="en-US" sz="1600" b="0" i="0" u="none" strike="noStrike" dirty="0">
                        <a:solidFill>
                          <a:srgbClr val="000000"/>
                        </a:solidFill>
                        <a:effectLst/>
                        <a:latin typeface="+mj-lt"/>
                      </a:endParaRPr>
                    </a:p>
                  </a:txBody>
                  <a:tcPr marL="8132" marR="8132" marT="8132" marB="0" anchor="ctr"/>
                </a:tc>
              </a:tr>
              <a:tr h="338455">
                <a:tc>
                  <a:txBody>
                    <a:bodyPr/>
                    <a:lstStyle/>
                    <a:p>
                      <a:pPr algn="ctr" fontAlgn="b"/>
                      <a:r>
                        <a:rPr lang="en-US" sz="1600" u="none" strike="noStrike" dirty="0">
                          <a:effectLst/>
                          <a:latin typeface="+mj-lt"/>
                        </a:rPr>
                        <a:t>0918</a:t>
                      </a:r>
                      <a:endParaRPr lang="en-US" sz="1600" b="0" i="0" u="none" strike="noStrike" dirty="0">
                        <a:solidFill>
                          <a:srgbClr val="000000"/>
                        </a:solidFill>
                        <a:effectLst/>
                        <a:latin typeface="+mj-lt"/>
                      </a:endParaRPr>
                    </a:p>
                  </a:txBody>
                  <a:tcPr marL="8132" marR="8132" marT="8132" marB="0" anchor="ctr"/>
                </a:tc>
                <a:tc>
                  <a:txBody>
                    <a:bodyPr/>
                    <a:lstStyle/>
                    <a:p>
                      <a:pPr algn="l" fontAlgn="b"/>
                      <a:r>
                        <a:rPr lang="en-US" sz="1600" u="none" strike="noStrike" dirty="0">
                          <a:effectLst/>
                          <a:latin typeface="+mj-lt"/>
                        </a:rPr>
                        <a:t>Testing</a:t>
                      </a:r>
                      <a:endParaRPr lang="en-US" sz="1600" b="0" i="0" u="none" strike="noStrike" dirty="0">
                        <a:solidFill>
                          <a:srgbClr val="000000"/>
                        </a:solidFill>
                        <a:effectLst/>
                        <a:latin typeface="+mj-lt"/>
                      </a:endParaRPr>
                    </a:p>
                  </a:txBody>
                  <a:tcPr marL="8132" marR="8132" marT="8132" marB="0" anchor="ctr"/>
                </a:tc>
              </a:tr>
              <a:tr h="338455">
                <a:tc>
                  <a:txBody>
                    <a:bodyPr/>
                    <a:lstStyle/>
                    <a:p>
                      <a:pPr algn="ctr" fontAlgn="b"/>
                      <a:r>
                        <a:rPr lang="en-US" sz="1600" u="none" strike="noStrike" dirty="0">
                          <a:effectLst/>
                          <a:latin typeface="+mj-lt"/>
                        </a:rPr>
                        <a:t>0942</a:t>
                      </a:r>
                      <a:endParaRPr lang="en-US" sz="1600" b="0" i="0" u="none" strike="noStrike" dirty="0">
                        <a:solidFill>
                          <a:srgbClr val="000000"/>
                        </a:solidFill>
                        <a:effectLst/>
                        <a:latin typeface="+mj-lt"/>
                      </a:endParaRPr>
                    </a:p>
                  </a:txBody>
                  <a:tcPr marL="8132" marR="8132" marT="8132" marB="0" anchor="ctr"/>
                </a:tc>
                <a:tc>
                  <a:txBody>
                    <a:bodyPr/>
                    <a:lstStyle/>
                    <a:p>
                      <a:pPr algn="l" fontAlgn="b"/>
                      <a:r>
                        <a:rPr lang="en-US" sz="1600" u="none" strike="noStrike" dirty="0">
                          <a:effectLst/>
                          <a:latin typeface="+mj-lt"/>
                        </a:rPr>
                        <a:t>Education Training</a:t>
                      </a:r>
                      <a:endParaRPr lang="en-US" sz="1600" b="0" i="0" u="none" strike="noStrike" dirty="0">
                        <a:solidFill>
                          <a:srgbClr val="000000"/>
                        </a:solidFill>
                        <a:effectLst/>
                        <a:latin typeface="+mj-lt"/>
                      </a:endParaRPr>
                    </a:p>
                  </a:txBody>
                  <a:tcPr marL="8132" marR="8132" marT="8132" marB="0" anchor="ctr"/>
                </a:tc>
              </a:tr>
            </a:tbl>
          </a:graphicData>
        </a:graphic>
      </p:graphicFrame>
      <p:sp>
        <p:nvSpPr>
          <p:cNvPr id="5" name="Slide Number Placeholder 4"/>
          <p:cNvSpPr>
            <a:spLocks noGrp="1"/>
          </p:cNvSpPr>
          <p:nvPr>
            <p:ph type="sldNum" sz="quarter" idx="10"/>
          </p:nvPr>
        </p:nvSpPr>
        <p:spPr/>
        <p:txBody>
          <a:bodyPr/>
          <a:lstStyle/>
          <a:p>
            <a:fld id="{7022FF3C-310F-4809-A5BE-BC5BA8AA108D}" type="slidenum">
              <a:rPr lang="en-US" smtClean="0"/>
              <a:t>21</a:t>
            </a:fld>
            <a:endParaRPr lang="en-US"/>
          </a:p>
        </p:txBody>
      </p:sp>
    </p:spTree>
    <p:extLst>
      <p:ext uri="{BB962C8B-B14F-4D97-AF65-F5344CB8AC3E}">
        <p14:creationId xmlns:p14="http://schemas.microsoft.com/office/powerpoint/2010/main" val="2910091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sz="2400" dirty="0" smtClean="0"/>
              <a:t>For each APC/HIPPS Code</a:t>
            </a:r>
          </a:p>
          <a:p>
            <a:pPr lvl="1"/>
            <a:r>
              <a:rPr lang="en-US" sz="2400" dirty="0" smtClean="0"/>
              <a:t>Utilization Days</a:t>
            </a:r>
          </a:p>
          <a:p>
            <a:pPr lvl="1"/>
            <a:r>
              <a:rPr lang="en-US" sz="2400" dirty="0" smtClean="0"/>
              <a:t>Cost </a:t>
            </a:r>
            <a:r>
              <a:rPr lang="en-US" sz="2400" dirty="0"/>
              <a:t>Sharing Amount</a:t>
            </a:r>
          </a:p>
          <a:p>
            <a:pPr lvl="1"/>
            <a:r>
              <a:rPr lang="en-US" sz="2400" dirty="0"/>
              <a:t>Claim Payment </a:t>
            </a:r>
            <a:r>
              <a:rPr lang="en-US" sz="2400" dirty="0" smtClean="0"/>
              <a:t>Amount</a:t>
            </a:r>
          </a:p>
          <a:p>
            <a:pPr lvl="1"/>
            <a:r>
              <a:rPr lang="en-US" sz="2400" dirty="0" smtClean="0"/>
              <a:t>Median Number </a:t>
            </a:r>
            <a:r>
              <a:rPr lang="en-US" sz="2400" dirty="0"/>
              <a:t>of Episodes</a:t>
            </a:r>
          </a:p>
          <a:p>
            <a:pPr lvl="1"/>
            <a:r>
              <a:rPr lang="en-US" sz="2400" dirty="0"/>
              <a:t>Number of </a:t>
            </a:r>
            <a:r>
              <a:rPr lang="en-US" sz="2400" dirty="0" smtClean="0"/>
              <a:t>Unique Patients</a:t>
            </a:r>
          </a:p>
          <a:p>
            <a:pPr marL="342900" lvl="1" indent="0">
              <a:buNone/>
            </a:pPr>
            <a:endParaRPr lang="en-US" sz="2400" dirty="0"/>
          </a:p>
          <a:p>
            <a:endParaRPr lang="en-US" dirty="0"/>
          </a:p>
        </p:txBody>
      </p:sp>
      <p:sp>
        <p:nvSpPr>
          <p:cNvPr id="2" name="Title 1"/>
          <p:cNvSpPr>
            <a:spLocks noGrp="1"/>
          </p:cNvSpPr>
          <p:nvPr>
            <p:ph type="title"/>
          </p:nvPr>
        </p:nvSpPr>
        <p:spPr/>
        <p:txBody>
          <a:bodyPr/>
          <a:lstStyle/>
          <a:p>
            <a:r>
              <a:rPr lang="en-US" dirty="0" smtClean="0"/>
              <a:t>Desired Statistics</a:t>
            </a:r>
            <a:endParaRPr lang="en-US" dirty="0"/>
          </a:p>
        </p:txBody>
      </p:sp>
      <p:sp>
        <p:nvSpPr>
          <p:cNvPr id="5" name="Slide Number Placeholder 4"/>
          <p:cNvSpPr>
            <a:spLocks noGrp="1"/>
          </p:cNvSpPr>
          <p:nvPr>
            <p:ph type="sldNum" sz="quarter" idx="10"/>
          </p:nvPr>
        </p:nvSpPr>
        <p:spPr/>
        <p:txBody>
          <a:bodyPr/>
          <a:lstStyle/>
          <a:p>
            <a:fld id="{7022FF3C-310F-4809-A5BE-BC5BA8AA108D}" type="slidenum">
              <a:rPr lang="en-US" smtClean="0"/>
              <a:t>22</a:t>
            </a:fld>
            <a:endParaRPr lang="en-US"/>
          </a:p>
        </p:txBody>
      </p:sp>
    </p:spTree>
    <p:extLst>
      <p:ext uri="{BB962C8B-B14F-4D97-AF65-F5344CB8AC3E}">
        <p14:creationId xmlns:p14="http://schemas.microsoft.com/office/powerpoint/2010/main" val="91087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200" y="813545"/>
            <a:ext cx="7670800" cy="3939990"/>
          </a:xfrm>
        </p:spPr>
        <p:txBody>
          <a:bodyPr>
            <a:normAutofit fontScale="92500" lnSpcReduction="20000"/>
          </a:bodyPr>
          <a:lstStyle/>
          <a:p>
            <a:r>
              <a:rPr lang="en-US" b="1" dirty="0"/>
              <a:t>National Claims History (NCH</a:t>
            </a:r>
            <a:r>
              <a:rPr lang="en-US" b="1" dirty="0" smtClean="0"/>
              <a:t>)</a:t>
            </a:r>
          </a:p>
          <a:p>
            <a:pPr lvl="1"/>
            <a:r>
              <a:rPr lang="en-US" dirty="0"/>
              <a:t>Collects </a:t>
            </a:r>
            <a:r>
              <a:rPr lang="en-US" dirty="0" smtClean="0"/>
              <a:t>FFS </a:t>
            </a:r>
            <a:r>
              <a:rPr lang="en-US" dirty="0"/>
              <a:t>utilization data</a:t>
            </a:r>
          </a:p>
          <a:p>
            <a:pPr lvl="1"/>
            <a:r>
              <a:rPr lang="en-US" dirty="0"/>
              <a:t>Medicare beneficiaries </a:t>
            </a:r>
          </a:p>
          <a:p>
            <a:pPr lvl="2">
              <a:tabLst>
                <a:tab pos="1482725" algn="l"/>
              </a:tabLst>
            </a:pPr>
            <a:r>
              <a:rPr lang="en-US" dirty="0"/>
              <a:t>Part A	- Hospital Insurance (HI)</a:t>
            </a:r>
          </a:p>
          <a:p>
            <a:pPr lvl="2">
              <a:tabLst>
                <a:tab pos="1482725" algn="l"/>
              </a:tabLst>
            </a:pPr>
            <a:r>
              <a:rPr lang="en-US" dirty="0"/>
              <a:t>Part B	- Supplemental Medical Insurance (SMI</a:t>
            </a:r>
            <a:r>
              <a:rPr lang="en-US" dirty="0" smtClean="0"/>
              <a:t>)</a:t>
            </a:r>
          </a:p>
          <a:p>
            <a:pPr>
              <a:tabLst>
                <a:tab pos="2343150" algn="l"/>
              </a:tabLst>
            </a:pPr>
            <a:r>
              <a:rPr lang="en-US" b="1" dirty="0" smtClean="0"/>
              <a:t>Standard Analytical Files (SAF)</a:t>
            </a:r>
            <a:endParaRPr lang="en-US" b="1" dirty="0"/>
          </a:p>
          <a:p>
            <a:pPr lvl="1">
              <a:tabLst>
                <a:tab pos="2343150" algn="l"/>
              </a:tabLst>
            </a:pPr>
            <a:r>
              <a:rPr lang="en-US" dirty="0" smtClean="0"/>
              <a:t>Final action files created for ease of use</a:t>
            </a:r>
          </a:p>
          <a:p>
            <a:pPr>
              <a:tabLst>
                <a:tab pos="2343150" algn="l"/>
              </a:tabLst>
            </a:pPr>
            <a:r>
              <a:rPr lang="en-US" b="1" dirty="0" smtClean="0"/>
              <a:t>Integrated </a:t>
            </a:r>
            <a:r>
              <a:rPr lang="en-US" b="1" dirty="0"/>
              <a:t>Data Repository (IDR</a:t>
            </a:r>
            <a:r>
              <a:rPr lang="en-US" b="1" dirty="0" smtClean="0"/>
              <a:t>)</a:t>
            </a:r>
          </a:p>
          <a:p>
            <a:pPr lvl="1">
              <a:tabLst>
                <a:tab pos="2343150" algn="l"/>
              </a:tabLst>
            </a:pPr>
            <a:r>
              <a:rPr lang="en-US" dirty="0" smtClean="0"/>
              <a:t>Initially created </a:t>
            </a:r>
            <a:r>
              <a:rPr lang="en-US" dirty="0"/>
              <a:t>to </a:t>
            </a:r>
            <a:r>
              <a:rPr lang="en-US" dirty="0" smtClean="0"/>
              <a:t>analyze Part </a:t>
            </a:r>
            <a:r>
              <a:rPr lang="en-US" dirty="0"/>
              <a:t>D prescription drug </a:t>
            </a:r>
            <a:r>
              <a:rPr lang="en-US" dirty="0" smtClean="0"/>
              <a:t>data</a:t>
            </a:r>
          </a:p>
          <a:p>
            <a:pPr lvl="2">
              <a:tabLst>
                <a:tab pos="2343150" algn="l"/>
              </a:tabLst>
            </a:pPr>
            <a:r>
              <a:rPr lang="en-US" dirty="0" smtClean="0"/>
              <a:t>Now contains Parts A, B, C, and D</a:t>
            </a:r>
            <a:endParaRPr lang="en-US" dirty="0"/>
          </a:p>
          <a:p>
            <a:pPr>
              <a:tabLst>
                <a:tab pos="2343150" algn="l"/>
              </a:tabLst>
            </a:pPr>
            <a:r>
              <a:rPr lang="en-US" b="1" dirty="0" smtClean="0"/>
              <a:t>Chronic Conditions Warehouse (CCW)</a:t>
            </a:r>
            <a:endParaRPr lang="en-US" b="1" dirty="0"/>
          </a:p>
          <a:p>
            <a:pPr lvl="1">
              <a:tabLst>
                <a:tab pos="2343150" algn="l"/>
              </a:tabLst>
            </a:pPr>
            <a:r>
              <a:rPr lang="en-US" dirty="0"/>
              <a:t>Initially created to </a:t>
            </a:r>
            <a:r>
              <a:rPr lang="en-US" dirty="0" smtClean="0"/>
              <a:t>analyze chronic conditions</a:t>
            </a:r>
          </a:p>
          <a:p>
            <a:pPr lvl="2">
              <a:tabLst>
                <a:tab pos="2343150" algn="l"/>
              </a:tabLst>
            </a:pPr>
            <a:r>
              <a:rPr lang="en-US" dirty="0"/>
              <a:t>Now contains Parts A, </a:t>
            </a:r>
            <a:r>
              <a:rPr lang="en-US" dirty="0" smtClean="0"/>
              <a:t>B, </a:t>
            </a:r>
            <a:r>
              <a:rPr lang="en-US" dirty="0"/>
              <a:t>and </a:t>
            </a:r>
            <a:r>
              <a:rPr lang="en-US" dirty="0" smtClean="0"/>
              <a:t>D</a:t>
            </a:r>
            <a:endParaRPr lang="en-US" dirty="0"/>
          </a:p>
          <a:p>
            <a:pPr marL="457200" lvl="1" indent="0">
              <a:buNone/>
              <a:tabLst>
                <a:tab pos="2343150" algn="l"/>
              </a:tabLst>
            </a:pPr>
            <a:endParaRPr lang="en-US" dirty="0" smtClean="0"/>
          </a:p>
          <a:p>
            <a:pPr lvl="1"/>
            <a:endParaRPr lang="en-US" dirty="0"/>
          </a:p>
        </p:txBody>
      </p:sp>
      <p:sp>
        <p:nvSpPr>
          <p:cNvPr id="2" name="Title 1"/>
          <p:cNvSpPr>
            <a:spLocks noGrp="1"/>
          </p:cNvSpPr>
          <p:nvPr>
            <p:ph type="title"/>
          </p:nvPr>
        </p:nvSpPr>
        <p:spPr/>
        <p:txBody>
          <a:bodyPr/>
          <a:lstStyle/>
          <a:p>
            <a:r>
              <a:rPr lang="en-US" dirty="0" smtClean="0"/>
              <a:t>Fee-For-Service (FFS) Data Systems</a:t>
            </a:r>
            <a:endParaRPr lang="en-US" dirty="0"/>
          </a:p>
        </p:txBody>
      </p:sp>
      <p:sp>
        <p:nvSpPr>
          <p:cNvPr id="5" name="Slide Number Placeholder 4"/>
          <p:cNvSpPr>
            <a:spLocks noGrp="1"/>
          </p:cNvSpPr>
          <p:nvPr>
            <p:ph type="sldNum" sz="quarter" idx="10"/>
          </p:nvPr>
        </p:nvSpPr>
        <p:spPr/>
        <p:txBody>
          <a:bodyPr/>
          <a:lstStyle/>
          <a:p>
            <a:fld id="{7022FF3C-310F-4809-A5BE-BC5BA8AA108D}" type="slidenum">
              <a:rPr lang="en-US" smtClean="0"/>
              <a:t>23</a:t>
            </a:fld>
            <a:endParaRPr lang="en-US"/>
          </a:p>
        </p:txBody>
      </p:sp>
      <p:sp>
        <p:nvSpPr>
          <p:cNvPr id="4" name="Line Callout 1 (Border and Accent Bar) 3"/>
          <p:cNvSpPr/>
          <p:nvPr/>
        </p:nvSpPr>
        <p:spPr>
          <a:xfrm>
            <a:off x="5928526" y="2252657"/>
            <a:ext cx="3067555" cy="763674"/>
          </a:xfrm>
          <a:prstGeom prst="accentBorderCallout1">
            <a:avLst>
              <a:gd name="adj1" fmla="val 46382"/>
              <a:gd name="adj2" fmla="val -4551"/>
              <a:gd name="adj3" fmla="val 46771"/>
              <a:gd name="adj4" fmla="val -23570"/>
            </a:avLst>
          </a:prstGeom>
          <a:no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Typically accessed using the </a:t>
            </a:r>
            <a:r>
              <a:rPr lang="en-US" b="1" dirty="0" smtClean="0">
                <a:solidFill>
                  <a:schemeClr val="tx1"/>
                </a:solidFill>
                <a:latin typeface="+mj-lt"/>
              </a:rPr>
              <a:t>Data Extract System (DESY)</a:t>
            </a:r>
            <a:endParaRPr lang="en-US" b="1" dirty="0">
              <a:solidFill>
                <a:schemeClr val="tx1"/>
              </a:solidFill>
              <a:latin typeface="+mj-lt"/>
            </a:endParaRPr>
          </a:p>
        </p:txBody>
      </p:sp>
    </p:spTree>
    <p:extLst>
      <p:ext uri="{BB962C8B-B14F-4D97-AF65-F5344CB8AC3E}">
        <p14:creationId xmlns:p14="http://schemas.microsoft.com/office/powerpoint/2010/main" val="2175701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custDataLst>
              <p:tags r:id="rId1"/>
            </p:custDataLst>
          </p:nvPr>
        </p:nvSpPr>
        <p:spPr/>
        <p:txBody>
          <a:bodyPr/>
          <a:lstStyle/>
          <a:p>
            <a:fld id="{982B4A50-839A-4232-BA8A-F5BC9CA98F9E}" type="slidenum">
              <a:rPr lang="en-US" smtClean="0"/>
              <a:pPr/>
              <a:t>24</a:t>
            </a:fld>
            <a:endParaRPr lang="en-US"/>
          </a:p>
        </p:txBody>
      </p:sp>
      <p:sp>
        <p:nvSpPr>
          <p:cNvPr id="2" name="Title 1"/>
          <p:cNvSpPr>
            <a:spLocks noGrp="1"/>
          </p:cNvSpPr>
          <p:nvPr>
            <p:ph type="title"/>
            <p:custDataLst>
              <p:tags r:id="rId2"/>
            </p:custDataLst>
          </p:nvPr>
        </p:nvSpPr>
        <p:spPr/>
        <p:txBody>
          <a:bodyPr/>
          <a:lstStyle/>
          <a:p>
            <a:r>
              <a:rPr lang="en-US" dirty="0" smtClean="0"/>
              <a:t>CMS Form 1450 - Institutional Claim </a:t>
            </a:r>
            <a:endParaRPr lang="en-US" dirty="0"/>
          </a:p>
        </p:txBody>
      </p:sp>
      <p:pic>
        <p:nvPicPr>
          <p:cNvPr id="7" name="Picture 6"/>
          <p:cNvPicPr>
            <a:picLocks noChangeAspect="1"/>
          </p:cNvPicPr>
          <p:nvPr/>
        </p:nvPicPr>
        <p:blipFill>
          <a:blip r:embed="rId7"/>
          <a:stretch>
            <a:fillRect/>
          </a:stretch>
        </p:blipFill>
        <p:spPr>
          <a:xfrm>
            <a:off x="590693" y="3148275"/>
            <a:ext cx="7920990" cy="1323636"/>
          </a:xfrm>
          <a:prstGeom prst="rect">
            <a:avLst/>
          </a:prstGeom>
        </p:spPr>
      </p:pic>
      <p:pic>
        <p:nvPicPr>
          <p:cNvPr id="3" name="Picture 2"/>
          <p:cNvPicPr>
            <a:picLocks noChangeAspect="1"/>
          </p:cNvPicPr>
          <p:nvPr/>
        </p:nvPicPr>
        <p:blipFill>
          <a:blip r:embed="rId8"/>
          <a:stretch>
            <a:fillRect/>
          </a:stretch>
        </p:blipFill>
        <p:spPr>
          <a:xfrm>
            <a:off x="676838" y="987523"/>
            <a:ext cx="7850981" cy="1907381"/>
          </a:xfrm>
          <a:prstGeom prst="rect">
            <a:avLst/>
          </a:prstGeom>
        </p:spPr>
      </p:pic>
      <p:sp>
        <p:nvSpPr>
          <p:cNvPr id="13" name="TextBox 12"/>
          <p:cNvSpPr txBox="1"/>
          <p:nvPr>
            <p:custDataLst>
              <p:tags r:id="rId3"/>
            </p:custDataLst>
          </p:nvPr>
        </p:nvSpPr>
        <p:spPr>
          <a:xfrm>
            <a:off x="590693" y="1326568"/>
            <a:ext cx="1783080" cy="461665"/>
          </a:xfrm>
          <a:prstGeom prst="rect">
            <a:avLst/>
          </a:prstGeom>
          <a:solidFill>
            <a:schemeClr val="accent1">
              <a:lumMod val="20000"/>
              <a:lumOff val="80000"/>
            </a:schemeClr>
          </a:solidFill>
          <a:ln w="31750">
            <a:solidFill>
              <a:schemeClr val="tx1"/>
            </a:solidFill>
          </a:ln>
        </p:spPr>
        <p:txBody>
          <a:bodyPr wrap="square" rtlCol="0">
            <a:spAutoFit/>
          </a:bodyPr>
          <a:lstStyle/>
          <a:p>
            <a:pPr algn="ctr"/>
            <a:r>
              <a:rPr lang="en-US" sz="2400" dirty="0">
                <a:latin typeface="+mj-lt"/>
              </a:rPr>
              <a:t>Rev. Center</a:t>
            </a:r>
          </a:p>
        </p:txBody>
      </p:sp>
      <p:cxnSp>
        <p:nvCxnSpPr>
          <p:cNvPr id="14" name="Straight Connector 13"/>
          <p:cNvCxnSpPr/>
          <p:nvPr/>
        </p:nvCxnSpPr>
        <p:spPr>
          <a:xfrm flipH="1">
            <a:off x="943689" y="1798281"/>
            <a:ext cx="538544" cy="443734"/>
          </a:xfrm>
          <a:prstGeom prst="line">
            <a:avLst/>
          </a:prstGeom>
          <a:ln w="444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custDataLst>
              <p:tags r:id="rId4"/>
            </p:custDataLst>
          </p:nvPr>
        </p:nvSpPr>
        <p:spPr>
          <a:xfrm>
            <a:off x="2542895" y="1326568"/>
            <a:ext cx="1783080" cy="461665"/>
          </a:xfrm>
          <a:prstGeom prst="rect">
            <a:avLst/>
          </a:prstGeom>
          <a:solidFill>
            <a:schemeClr val="accent1">
              <a:lumMod val="20000"/>
              <a:lumOff val="80000"/>
            </a:schemeClr>
          </a:solidFill>
          <a:ln w="31750">
            <a:solidFill>
              <a:schemeClr val="tx1"/>
            </a:solidFill>
          </a:ln>
        </p:spPr>
        <p:txBody>
          <a:bodyPr wrap="square" rtlCol="0">
            <a:spAutoFit/>
          </a:bodyPr>
          <a:lstStyle/>
          <a:p>
            <a:pPr algn="ctr"/>
            <a:r>
              <a:rPr lang="en-US" sz="2400" dirty="0">
                <a:latin typeface="+mj-lt"/>
              </a:rPr>
              <a:t>Procedures</a:t>
            </a:r>
          </a:p>
        </p:txBody>
      </p:sp>
      <p:cxnSp>
        <p:nvCxnSpPr>
          <p:cNvPr id="20" name="Straight Connector 19"/>
          <p:cNvCxnSpPr/>
          <p:nvPr/>
        </p:nvCxnSpPr>
        <p:spPr>
          <a:xfrm>
            <a:off x="3434435" y="1798281"/>
            <a:ext cx="455919" cy="443734"/>
          </a:xfrm>
          <a:prstGeom prst="line">
            <a:avLst/>
          </a:prstGeom>
          <a:ln w="444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5"/>
            </p:custDataLst>
          </p:nvPr>
        </p:nvSpPr>
        <p:spPr>
          <a:xfrm>
            <a:off x="4794367" y="2231967"/>
            <a:ext cx="1783080" cy="461665"/>
          </a:xfrm>
          <a:prstGeom prst="rect">
            <a:avLst/>
          </a:prstGeom>
          <a:solidFill>
            <a:schemeClr val="accent1">
              <a:lumMod val="20000"/>
              <a:lumOff val="80000"/>
            </a:schemeClr>
          </a:solidFill>
          <a:ln w="31750">
            <a:solidFill>
              <a:schemeClr val="tx1"/>
            </a:solidFill>
          </a:ln>
        </p:spPr>
        <p:txBody>
          <a:bodyPr wrap="square" rtlCol="0">
            <a:spAutoFit/>
          </a:bodyPr>
          <a:lstStyle/>
          <a:p>
            <a:pPr algn="ctr"/>
            <a:r>
              <a:rPr lang="en-US" sz="2400" dirty="0">
                <a:latin typeface="+mj-lt"/>
              </a:rPr>
              <a:t>Provider</a:t>
            </a:r>
          </a:p>
        </p:txBody>
      </p:sp>
      <p:cxnSp>
        <p:nvCxnSpPr>
          <p:cNvPr id="25" name="Straight Connector 24"/>
          <p:cNvCxnSpPr/>
          <p:nvPr/>
        </p:nvCxnSpPr>
        <p:spPr>
          <a:xfrm>
            <a:off x="5685907" y="2703680"/>
            <a:ext cx="455919" cy="443733"/>
          </a:xfrm>
          <a:prstGeom prst="line">
            <a:avLst/>
          </a:prstGeom>
          <a:ln w="444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876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custDataLst>
              <p:tags r:id="rId1"/>
            </p:custDataLst>
          </p:nvPr>
        </p:nvSpPr>
        <p:spPr/>
        <p:txBody>
          <a:bodyPr/>
          <a:lstStyle/>
          <a:p>
            <a:fld id="{982B4A50-839A-4232-BA8A-F5BC9CA98F9E}" type="slidenum">
              <a:rPr lang="en-US" smtClean="0"/>
              <a:pPr/>
              <a:t>25</a:t>
            </a:fld>
            <a:endParaRPr lang="en-US"/>
          </a:p>
        </p:txBody>
      </p:sp>
      <p:sp>
        <p:nvSpPr>
          <p:cNvPr id="2" name="Title 1"/>
          <p:cNvSpPr>
            <a:spLocks noGrp="1"/>
          </p:cNvSpPr>
          <p:nvPr>
            <p:ph type="title"/>
            <p:custDataLst>
              <p:tags r:id="rId2"/>
            </p:custDataLst>
          </p:nvPr>
        </p:nvSpPr>
        <p:spPr/>
        <p:txBody>
          <a:bodyPr>
            <a:normAutofit fontScale="90000"/>
          </a:bodyPr>
          <a:lstStyle/>
          <a:p>
            <a:r>
              <a:rPr lang="en-US" dirty="0" smtClean="0"/>
              <a:t>NCH – </a:t>
            </a:r>
            <a:r>
              <a:rPr lang="en-US" dirty="0" smtClean="0">
                <a:effectLst/>
              </a:rPr>
              <a:t>Institutional File </a:t>
            </a:r>
            <a:r>
              <a:rPr lang="en-US" dirty="0" smtClean="0"/>
              <a:t>Layout</a:t>
            </a:r>
            <a:endParaRPr lang="en-US" dirty="0"/>
          </a:p>
        </p:txBody>
      </p:sp>
      <p:cxnSp>
        <p:nvCxnSpPr>
          <p:cNvPr id="7" name="Elbow Connector 6"/>
          <p:cNvCxnSpPr>
            <a:stCxn id="17" idx="3"/>
            <a:endCxn id="14" idx="0"/>
          </p:cNvCxnSpPr>
          <p:nvPr/>
        </p:nvCxnSpPr>
        <p:spPr>
          <a:xfrm>
            <a:off x="1832087" y="3104947"/>
            <a:ext cx="287806" cy="28407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Elbow Connector 119"/>
          <p:cNvCxnSpPr>
            <a:stCxn id="23" idx="3"/>
            <a:endCxn id="21" idx="1"/>
          </p:cNvCxnSpPr>
          <p:nvPr/>
        </p:nvCxnSpPr>
        <p:spPr>
          <a:xfrm>
            <a:off x="2670287" y="3583690"/>
            <a:ext cx="173830" cy="1784"/>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13" idx="0"/>
            <a:endCxn id="20" idx="1"/>
          </p:cNvCxnSpPr>
          <p:nvPr/>
        </p:nvCxnSpPr>
        <p:spPr>
          <a:xfrm rot="5400000" flipH="1" flipV="1">
            <a:off x="2513390" y="3051286"/>
            <a:ext cx="283892" cy="391580"/>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16" idx="2"/>
            <a:endCxn id="19" idx="3"/>
          </p:cNvCxnSpPr>
          <p:nvPr/>
        </p:nvCxnSpPr>
        <p:spPr>
          <a:xfrm rot="5400000">
            <a:off x="1826946" y="3781332"/>
            <a:ext cx="297656" cy="28737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Elbow Connector 122"/>
          <p:cNvCxnSpPr>
            <a:stCxn id="23" idx="1"/>
            <a:endCxn id="18" idx="3"/>
          </p:cNvCxnSpPr>
          <p:nvPr/>
        </p:nvCxnSpPr>
        <p:spPr>
          <a:xfrm flipH="1">
            <a:off x="1826132" y="3583690"/>
            <a:ext cx="173833" cy="1784"/>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23" idx="2"/>
            <a:endCxn id="36" idx="1"/>
          </p:cNvCxnSpPr>
          <p:nvPr/>
        </p:nvCxnSpPr>
        <p:spPr>
          <a:xfrm rot="16200000" flipH="1">
            <a:off x="2201697" y="3914166"/>
            <a:ext cx="775848" cy="50899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custDataLst>
              <p:tags r:id="rId3"/>
            </p:custDataLst>
          </p:nvPr>
        </p:nvSpPr>
        <p:spPr>
          <a:xfrm>
            <a:off x="2341674" y="3389022"/>
            <a:ext cx="235744" cy="221456"/>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tIns="116586" anchor="ctr"/>
          <a:lstStyle/>
          <a:p>
            <a:pPr algn="ctr">
              <a:defRPr/>
            </a:pPr>
            <a:r>
              <a:rPr lang="en-US" sz="1500">
                <a:latin typeface="+mj-lt"/>
                <a:ea typeface="Times New Roman"/>
              </a:rPr>
              <a:t> </a:t>
            </a:r>
          </a:p>
        </p:txBody>
      </p:sp>
      <p:sp>
        <p:nvSpPr>
          <p:cNvPr id="14" name="Rectangle 13"/>
          <p:cNvSpPr/>
          <p:nvPr>
            <p:custDataLst>
              <p:tags r:id="rId4"/>
            </p:custDataLst>
          </p:nvPr>
        </p:nvSpPr>
        <p:spPr>
          <a:xfrm>
            <a:off x="2002020" y="3389022"/>
            <a:ext cx="235744" cy="221456"/>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tIns="116586" anchor="ctr"/>
          <a:lstStyle/>
          <a:p>
            <a:pPr algn="ctr">
              <a:defRPr/>
            </a:pPr>
            <a:r>
              <a:rPr lang="en-US" sz="1500">
                <a:latin typeface="+mj-lt"/>
                <a:ea typeface="Times New Roman"/>
              </a:rPr>
              <a:t> </a:t>
            </a:r>
          </a:p>
        </p:txBody>
      </p:sp>
      <p:sp>
        <p:nvSpPr>
          <p:cNvPr id="15" name="Rectangle 14"/>
          <p:cNvSpPr/>
          <p:nvPr>
            <p:custDataLst>
              <p:tags r:id="rId5"/>
            </p:custDataLst>
          </p:nvPr>
        </p:nvSpPr>
        <p:spPr>
          <a:xfrm>
            <a:off x="2344115" y="3561663"/>
            <a:ext cx="235744" cy="221456"/>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tIns="116586" anchor="ctr"/>
          <a:lstStyle/>
          <a:p>
            <a:pPr algn="ctr">
              <a:defRPr/>
            </a:pPr>
            <a:r>
              <a:rPr lang="en-US" sz="1500" dirty="0">
                <a:latin typeface="+mj-lt"/>
                <a:ea typeface="Times New Roman"/>
              </a:rPr>
              <a:t> </a:t>
            </a:r>
          </a:p>
        </p:txBody>
      </p:sp>
      <p:sp>
        <p:nvSpPr>
          <p:cNvPr id="16" name="Rectangle 15"/>
          <p:cNvSpPr/>
          <p:nvPr>
            <p:custDataLst>
              <p:tags r:id="rId6"/>
            </p:custDataLst>
          </p:nvPr>
        </p:nvSpPr>
        <p:spPr>
          <a:xfrm>
            <a:off x="2001589" y="3554736"/>
            <a:ext cx="235744" cy="221456"/>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tIns="116586" anchor="ctr"/>
          <a:lstStyle/>
          <a:p>
            <a:pPr algn="ctr">
              <a:defRPr/>
            </a:pPr>
            <a:r>
              <a:rPr lang="en-US" sz="1500" dirty="0">
                <a:latin typeface="+mj-lt"/>
                <a:ea typeface="Times New Roman"/>
              </a:rPr>
              <a:t> </a:t>
            </a:r>
          </a:p>
        </p:txBody>
      </p:sp>
      <p:sp>
        <p:nvSpPr>
          <p:cNvPr id="17" name="AutoShape 10"/>
          <p:cNvSpPr>
            <a:spLocks noChangeArrowheads="1"/>
          </p:cNvSpPr>
          <p:nvPr>
            <p:custDataLst>
              <p:tags r:id="rId7"/>
            </p:custDataLst>
          </p:nvPr>
        </p:nvSpPr>
        <p:spPr bwMode="auto">
          <a:xfrm>
            <a:off x="1161765" y="2907898"/>
            <a:ext cx="670322" cy="394097"/>
          </a:xfrm>
          <a:prstGeom prst="flowChartAlternateProcess">
            <a:avLst/>
          </a:prstGeom>
          <a:gradFill rotWithShape="1">
            <a:gsLst>
              <a:gs pos="0">
                <a:srgbClr val="E0EBF8">
                  <a:alpha val="0"/>
                </a:srgbClr>
              </a:gs>
              <a:gs pos="100000">
                <a:srgbClr val="C6D9F1">
                  <a:alpha val="29999"/>
                </a:srgbClr>
              </a:gs>
            </a:gsLst>
            <a:path path="shape">
              <a:fillToRect l="50000" t="50000" r="50000" b="50000"/>
            </a:path>
          </a:gradFill>
          <a:ln w="9525">
            <a:solidFill>
              <a:schemeClr val="tx1"/>
            </a:solidFill>
            <a:miter lim="800000"/>
            <a:headEnd/>
            <a:tailEnd/>
          </a:ln>
        </p:spPr>
        <p:txBody>
          <a:bodyPr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a:latin typeface="+mj-lt"/>
                <a:ea typeface="Calibri" pitchFamily="34" charset="0"/>
                <a:cs typeface="Times New Roman" pitchFamily="18" charset="0"/>
              </a:rPr>
              <a:t>Patch</a:t>
            </a:r>
          </a:p>
        </p:txBody>
      </p:sp>
      <p:sp>
        <p:nvSpPr>
          <p:cNvPr id="18" name="AutoShape 10"/>
          <p:cNvSpPr>
            <a:spLocks noChangeArrowheads="1"/>
          </p:cNvSpPr>
          <p:nvPr>
            <p:custDataLst>
              <p:tags r:id="rId8"/>
            </p:custDataLst>
          </p:nvPr>
        </p:nvSpPr>
        <p:spPr bwMode="auto">
          <a:xfrm>
            <a:off x="1155810" y="3387829"/>
            <a:ext cx="670322" cy="395288"/>
          </a:xfrm>
          <a:prstGeom prst="flowChartAlternateProcess">
            <a:avLst/>
          </a:prstGeom>
          <a:gradFill rotWithShape="1">
            <a:gsLst>
              <a:gs pos="0">
                <a:srgbClr val="E0EBF8">
                  <a:alpha val="0"/>
                </a:srgbClr>
              </a:gs>
              <a:gs pos="100000">
                <a:srgbClr val="C6D9F1">
                  <a:alpha val="29999"/>
                </a:srgbClr>
              </a:gs>
            </a:gsLst>
            <a:path path="shape">
              <a:fillToRect l="50000" t="50000" r="50000" b="50000"/>
            </a:path>
          </a:gradFill>
          <a:ln w="9525">
            <a:solidFill>
              <a:schemeClr val="tx1"/>
            </a:solidFill>
            <a:miter lim="800000"/>
            <a:headEnd/>
            <a:tailEnd/>
          </a:ln>
        </p:spPr>
        <p:txBody>
          <a:bodyPr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a:latin typeface="+mj-lt"/>
                <a:ea typeface="Calibri" pitchFamily="34" charset="0"/>
                <a:cs typeface="Times New Roman" pitchFamily="18" charset="0"/>
              </a:rPr>
              <a:t>MCO</a:t>
            </a:r>
          </a:p>
        </p:txBody>
      </p:sp>
      <p:sp>
        <p:nvSpPr>
          <p:cNvPr id="19" name="AutoShape 10"/>
          <p:cNvSpPr>
            <a:spLocks noChangeArrowheads="1"/>
          </p:cNvSpPr>
          <p:nvPr>
            <p:custDataLst>
              <p:tags r:id="rId9"/>
            </p:custDataLst>
          </p:nvPr>
        </p:nvSpPr>
        <p:spPr bwMode="auto">
          <a:xfrm>
            <a:off x="1161765" y="3876203"/>
            <a:ext cx="670322" cy="395288"/>
          </a:xfrm>
          <a:prstGeom prst="flowChartAlternateProcess">
            <a:avLst/>
          </a:prstGeom>
          <a:gradFill rotWithShape="1">
            <a:gsLst>
              <a:gs pos="0">
                <a:srgbClr val="E0EBF8">
                  <a:alpha val="0"/>
                </a:srgbClr>
              </a:gs>
              <a:gs pos="100000">
                <a:srgbClr val="C6D9F1">
                  <a:alpha val="29999"/>
                </a:srgbClr>
              </a:gs>
            </a:gsLst>
            <a:path path="shape">
              <a:fillToRect l="50000" t="50000" r="50000" b="50000"/>
            </a:path>
          </a:gradFill>
          <a:ln w="9525">
            <a:solidFill>
              <a:schemeClr val="tx1"/>
            </a:solidFill>
            <a:miter lim="800000"/>
            <a:headEnd/>
            <a:tailEnd/>
          </a:ln>
        </p:spPr>
        <p:txBody>
          <a:bodyPr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a:latin typeface="+mj-lt"/>
                <a:ea typeface="Calibri" pitchFamily="34" charset="0"/>
                <a:cs typeface="Times New Roman" pitchFamily="18" charset="0"/>
              </a:rPr>
              <a:t>Demo</a:t>
            </a:r>
          </a:p>
        </p:txBody>
      </p:sp>
      <p:sp>
        <p:nvSpPr>
          <p:cNvPr id="20" name="AutoShape 10"/>
          <p:cNvSpPr>
            <a:spLocks noChangeArrowheads="1"/>
          </p:cNvSpPr>
          <p:nvPr>
            <p:custDataLst>
              <p:tags r:id="rId10"/>
            </p:custDataLst>
          </p:nvPr>
        </p:nvSpPr>
        <p:spPr bwMode="auto">
          <a:xfrm>
            <a:off x="2851127" y="2908081"/>
            <a:ext cx="670322" cy="394097"/>
          </a:xfrm>
          <a:prstGeom prst="flowChartAlternateProcess">
            <a:avLst/>
          </a:prstGeom>
          <a:gradFill rotWithShape="1">
            <a:gsLst>
              <a:gs pos="0">
                <a:srgbClr val="E0EBF8">
                  <a:alpha val="0"/>
                </a:srgbClr>
              </a:gs>
              <a:gs pos="100000">
                <a:srgbClr val="C6D9F1">
                  <a:alpha val="29802"/>
                </a:srgbClr>
              </a:gs>
            </a:gsLst>
            <a:path path="shape">
              <a:fillToRect l="50000" t="50000" r="50000" b="50000"/>
            </a:path>
          </a:gradFill>
          <a:ln w="9525">
            <a:solidFill>
              <a:schemeClr val="tx1"/>
            </a:solidFill>
            <a:miter lim="800000"/>
            <a:headEnd/>
            <a:tailEnd/>
          </a:ln>
        </p:spPr>
        <p:txBody>
          <a:bodyPr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a:latin typeface="+mj-lt"/>
                <a:ea typeface="Calibri" pitchFamily="34" charset="0"/>
                <a:cs typeface="Times New Roman" pitchFamily="18" charset="0"/>
              </a:rPr>
              <a:t>Cond</a:t>
            </a:r>
          </a:p>
        </p:txBody>
      </p:sp>
      <p:sp>
        <p:nvSpPr>
          <p:cNvPr id="21" name="AutoShape 10"/>
          <p:cNvSpPr>
            <a:spLocks noChangeArrowheads="1"/>
          </p:cNvSpPr>
          <p:nvPr>
            <p:custDataLst>
              <p:tags r:id="rId11"/>
            </p:custDataLst>
          </p:nvPr>
        </p:nvSpPr>
        <p:spPr bwMode="auto">
          <a:xfrm>
            <a:off x="2844116" y="3387829"/>
            <a:ext cx="670322" cy="395288"/>
          </a:xfrm>
          <a:prstGeom prst="flowChartAlternateProcess">
            <a:avLst/>
          </a:prstGeom>
          <a:gradFill rotWithShape="1">
            <a:gsLst>
              <a:gs pos="0">
                <a:srgbClr val="E0EBF8">
                  <a:alpha val="0"/>
                </a:srgbClr>
              </a:gs>
              <a:gs pos="100000">
                <a:srgbClr val="C6D9F1">
                  <a:alpha val="29999"/>
                </a:srgbClr>
              </a:gs>
            </a:gsLst>
            <a:path path="shape">
              <a:fillToRect l="50000" t="50000" r="50000" b="50000"/>
            </a:path>
          </a:gradFill>
          <a:ln w="9525">
            <a:solidFill>
              <a:schemeClr val="tx1"/>
            </a:solidFill>
            <a:miter lim="800000"/>
            <a:headEnd/>
            <a:tailEnd/>
          </a:ln>
        </p:spPr>
        <p:txBody>
          <a:bodyPr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a:latin typeface="+mj-lt"/>
                <a:ea typeface="Calibri" pitchFamily="34" charset="0"/>
                <a:cs typeface="Times New Roman" pitchFamily="18" charset="0"/>
              </a:rPr>
              <a:t>Span</a:t>
            </a:r>
          </a:p>
        </p:txBody>
      </p:sp>
      <p:sp>
        <p:nvSpPr>
          <p:cNvPr id="23" name="AutoShape 10"/>
          <p:cNvSpPr>
            <a:spLocks noChangeArrowheads="1"/>
          </p:cNvSpPr>
          <p:nvPr>
            <p:custDataLst>
              <p:tags r:id="rId12"/>
            </p:custDataLst>
          </p:nvPr>
        </p:nvSpPr>
        <p:spPr bwMode="auto">
          <a:xfrm>
            <a:off x="1999965" y="3386641"/>
            <a:ext cx="670322" cy="394097"/>
          </a:xfrm>
          <a:prstGeom prst="flowChartAlternateProcess">
            <a:avLst/>
          </a:prstGeom>
          <a:gradFill rotWithShape="1">
            <a:gsLst>
              <a:gs pos="0">
                <a:srgbClr val="E0EBF8">
                  <a:alpha val="0"/>
                </a:srgbClr>
              </a:gs>
              <a:gs pos="100000">
                <a:srgbClr val="C6D9F1">
                  <a:alpha val="29999"/>
                </a:srgbClr>
              </a:gs>
            </a:gsLst>
            <a:path path="shape">
              <a:fillToRect l="50000" t="50000" r="50000" b="50000"/>
            </a:path>
          </a:gradFill>
          <a:ln w="9525">
            <a:solidFill>
              <a:schemeClr val="tx1"/>
            </a:solidFill>
            <a:miter lim="800000"/>
            <a:headEnd/>
            <a:tailEnd/>
          </a:ln>
        </p:spPr>
        <p:txBody>
          <a:bodyPr lIns="41148"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a:latin typeface="+mj-lt"/>
                <a:ea typeface="Calibri" pitchFamily="34" charset="0"/>
                <a:cs typeface="Times New Roman" pitchFamily="18" charset="0"/>
              </a:rPr>
              <a:t>Header</a:t>
            </a:r>
          </a:p>
        </p:txBody>
      </p:sp>
      <p:graphicFrame>
        <p:nvGraphicFramePr>
          <p:cNvPr id="24" name="Table 23"/>
          <p:cNvGraphicFramePr>
            <a:graphicFrameLocks noGrp="1"/>
          </p:cNvGraphicFramePr>
          <p:nvPr>
            <p:custDataLst>
              <p:tags r:id="rId13"/>
            </p:custDataLst>
            <p:extLst>
              <p:ext uri="{D42A27DB-BD31-4B8C-83A1-F6EECF244321}">
                <p14:modId xmlns:p14="http://schemas.microsoft.com/office/powerpoint/2010/main" val="288567749"/>
              </p:ext>
            </p:extLst>
          </p:nvPr>
        </p:nvGraphicFramePr>
        <p:xfrm>
          <a:off x="4069975" y="2229388"/>
          <a:ext cx="2500104" cy="1876968"/>
        </p:xfrm>
        <a:graphic>
          <a:graphicData uri="http://schemas.openxmlformats.org/drawingml/2006/table">
            <a:tbl>
              <a:tblPr>
                <a:tableStyleId>{5C22544A-7EE6-4342-B048-85BDC9FD1C3A}</a:tableStyleId>
              </a:tblPr>
              <a:tblGrid>
                <a:gridCol w="534490"/>
                <a:gridCol w="481723"/>
                <a:gridCol w="467678"/>
                <a:gridCol w="481723"/>
                <a:gridCol w="534490"/>
              </a:tblGrid>
              <a:tr h="188232">
                <a:tc gridSpan="5">
                  <a:txBody>
                    <a:bodyPr/>
                    <a:lstStyle/>
                    <a:p>
                      <a:pPr algn="ctr" fontAlgn="b"/>
                      <a:r>
                        <a:rPr lang="en-US" sz="1200" b="1" i="0" u="none" strike="noStrike" dirty="0" smtClean="0">
                          <a:solidFill>
                            <a:schemeClr val="bg1"/>
                          </a:solidFill>
                          <a:effectLst/>
                          <a:latin typeface="+mj-lt"/>
                        </a:rPr>
                        <a:t>Revenue Center </a:t>
                      </a:r>
                      <a:r>
                        <a:rPr lang="en-US" sz="1200" b="1" i="0" u="none" strike="noStrike" baseline="0" dirty="0" smtClean="0">
                          <a:solidFill>
                            <a:schemeClr val="bg1"/>
                          </a:solidFill>
                          <a:effectLst/>
                          <a:latin typeface="+mj-lt"/>
                        </a:rPr>
                        <a:t>Transposed</a:t>
                      </a:r>
                      <a:endParaRPr lang="en-US" sz="1200" b="1" i="0" u="none" strike="noStrike" dirty="0">
                        <a:solidFill>
                          <a:schemeClr val="bg1"/>
                        </a:solidFill>
                        <a:effectLst/>
                        <a:latin typeface="+mj-lt"/>
                      </a:endParaRPr>
                    </a:p>
                  </a:txBody>
                  <a:tcPr marL="5364" marR="5364" marT="5352" marB="0" anchor="ctr">
                    <a:solidFill>
                      <a:schemeClr val="accent1"/>
                    </a:solidFill>
                  </a:tcPr>
                </a:tc>
                <a:tc hMerge="1">
                  <a:txBody>
                    <a:bodyPr/>
                    <a:lstStyle/>
                    <a:p>
                      <a:pPr algn="ctr" fontAlgn="b"/>
                      <a:endParaRPr lang="en-US" sz="1200" b="0" i="0" u="none" strike="noStrike" dirty="0">
                        <a:solidFill>
                          <a:srgbClr val="000000"/>
                        </a:solidFill>
                        <a:effectLst/>
                        <a:latin typeface="Calibri"/>
                      </a:endParaRPr>
                    </a:p>
                  </a:txBody>
                  <a:tcPr marL="7149" marR="7149" marT="7149" marB="0" anchor="ctr"/>
                </a:tc>
                <a:tc hMerge="1">
                  <a:txBody>
                    <a:bodyPr/>
                    <a:lstStyle/>
                    <a:p>
                      <a:pPr algn="ctr" fontAlgn="b"/>
                      <a:endParaRPr lang="en-US" sz="1200" b="0" i="0" u="none" strike="noStrike" dirty="0">
                        <a:solidFill>
                          <a:srgbClr val="000000"/>
                        </a:solidFill>
                        <a:effectLst/>
                        <a:latin typeface="Calibri"/>
                      </a:endParaRPr>
                    </a:p>
                  </a:txBody>
                  <a:tcPr marL="7149" marR="7149" marT="7149" marB="0" anchor="ctr"/>
                </a:tc>
                <a:tc hMerge="1">
                  <a:txBody>
                    <a:bodyPr/>
                    <a:lstStyle/>
                    <a:p>
                      <a:pPr algn="ctr" fontAlgn="b"/>
                      <a:endParaRPr lang="en-US" sz="1200" b="0" i="0" u="none" strike="noStrike" dirty="0">
                        <a:solidFill>
                          <a:srgbClr val="000000"/>
                        </a:solidFill>
                        <a:effectLst/>
                        <a:latin typeface="Calibri"/>
                      </a:endParaRPr>
                    </a:p>
                  </a:txBody>
                  <a:tcPr marL="7149" marR="7149" marT="7149" marB="0" anchor="ctr"/>
                </a:tc>
                <a:tc hMerge="1">
                  <a:txBody>
                    <a:bodyPr/>
                    <a:lstStyle/>
                    <a:p>
                      <a:pPr algn="ctr" fontAlgn="b"/>
                      <a:endParaRPr lang="en-US" sz="1200" b="0" i="0" u="none" strike="noStrike" dirty="0">
                        <a:solidFill>
                          <a:srgbClr val="000000"/>
                        </a:solidFill>
                        <a:effectLst/>
                        <a:latin typeface="Calibri"/>
                      </a:endParaRPr>
                    </a:p>
                  </a:txBody>
                  <a:tcPr marL="7149" marR="7149" marT="7149" marB="0" anchor="ctr"/>
                </a:tc>
              </a:tr>
              <a:tr h="371112">
                <a:tc>
                  <a:txBody>
                    <a:bodyPr/>
                    <a:lstStyle/>
                    <a:p>
                      <a:pPr algn="ctr" fontAlgn="b"/>
                      <a:r>
                        <a:rPr lang="en-US" sz="1200" b="1" i="0" u="none" strike="noStrike" dirty="0" smtClean="0">
                          <a:solidFill>
                            <a:schemeClr val="bg1"/>
                          </a:solidFill>
                          <a:effectLst/>
                          <a:latin typeface="+mj-lt"/>
                        </a:rPr>
                        <a:t>Rev</a:t>
                      </a:r>
                      <a:r>
                        <a:rPr lang="en-US" sz="1200" b="1" i="0" u="none" strike="noStrike" baseline="0" dirty="0" smtClean="0">
                          <a:solidFill>
                            <a:schemeClr val="bg1"/>
                          </a:solidFill>
                          <a:effectLst/>
                          <a:latin typeface="+mj-lt"/>
                        </a:rPr>
                        <a:t> Line</a:t>
                      </a:r>
                      <a:endParaRPr lang="en-US" sz="1200" b="1" i="0" u="none" strike="noStrike" dirty="0">
                        <a:solidFill>
                          <a:schemeClr val="bg1"/>
                        </a:solidFill>
                        <a:effectLst/>
                        <a:latin typeface="+mj-lt"/>
                      </a:endParaRPr>
                    </a:p>
                  </a:txBody>
                  <a:tcPr marL="5364" marR="5364" marT="5352" marB="0" anchor="ctr">
                    <a:solidFill>
                      <a:schemeClr val="accent1"/>
                    </a:solidFill>
                  </a:tcPr>
                </a:tc>
                <a:tc>
                  <a:txBody>
                    <a:bodyPr/>
                    <a:lstStyle/>
                    <a:p>
                      <a:pPr algn="ctr" fontAlgn="b"/>
                      <a:r>
                        <a:rPr lang="en-US" sz="1200" u="none" strike="noStrike" dirty="0" smtClean="0">
                          <a:effectLst/>
                          <a:latin typeface="+mj-lt"/>
                        </a:rPr>
                        <a:t>REV CNTR</a:t>
                      </a:r>
                      <a:endParaRPr lang="en-US" sz="1200" b="0" i="0" u="none" strike="noStrike" dirty="0">
                        <a:solidFill>
                          <a:srgbClr val="000000"/>
                        </a:solidFill>
                        <a:effectLst/>
                        <a:latin typeface="+mj-lt"/>
                      </a:endParaRPr>
                    </a:p>
                  </a:txBody>
                  <a:tcPr marL="5364" marR="5364" marT="5352" marB="0" anchor="ctr">
                    <a:solidFill>
                      <a:srgbClr val="CBD7E9"/>
                    </a:solidFill>
                  </a:tcPr>
                </a:tc>
                <a:tc>
                  <a:txBody>
                    <a:bodyPr/>
                    <a:lstStyle/>
                    <a:p>
                      <a:pPr algn="ctr" fontAlgn="b"/>
                      <a:r>
                        <a:rPr lang="en-US" sz="1200" u="none" strike="noStrike" dirty="0" smtClean="0">
                          <a:effectLst/>
                          <a:latin typeface="+mj-lt"/>
                        </a:rPr>
                        <a:t>APC</a:t>
                      </a:r>
                    </a:p>
                    <a:p>
                      <a:pPr algn="ctr" fontAlgn="b"/>
                      <a:r>
                        <a:rPr lang="en-US" sz="1200" u="none" strike="noStrike" dirty="0" smtClean="0">
                          <a:effectLst/>
                          <a:latin typeface="+mj-lt"/>
                        </a:rPr>
                        <a:t>HIPPS</a:t>
                      </a:r>
                      <a:endParaRPr lang="en-US" sz="1200" b="0" i="0" u="none" strike="noStrike" dirty="0">
                        <a:solidFill>
                          <a:srgbClr val="000000"/>
                        </a:solidFill>
                        <a:effectLst/>
                        <a:latin typeface="+mj-lt"/>
                      </a:endParaRPr>
                    </a:p>
                  </a:txBody>
                  <a:tcPr marL="5364" marR="5364" marT="5352" marB="0" anchor="ctr">
                    <a:solidFill>
                      <a:srgbClr val="CBD7E9"/>
                    </a:solidFill>
                  </a:tcPr>
                </a:tc>
                <a:tc>
                  <a:txBody>
                    <a:bodyPr/>
                    <a:lstStyle/>
                    <a:p>
                      <a:pPr algn="ctr" fontAlgn="b"/>
                      <a:r>
                        <a:rPr lang="en-US" sz="1200" b="0" i="0" u="none" strike="noStrike" dirty="0" smtClean="0">
                          <a:solidFill>
                            <a:schemeClr val="dk1"/>
                          </a:solidFill>
                          <a:effectLst/>
                          <a:latin typeface="+mj-lt"/>
                        </a:rPr>
                        <a:t>CHRG AMT</a:t>
                      </a:r>
                      <a:endParaRPr lang="en-US" sz="1200" b="0" i="0" u="none" strike="noStrike" dirty="0">
                        <a:solidFill>
                          <a:srgbClr val="000000"/>
                        </a:solidFill>
                        <a:effectLst/>
                        <a:latin typeface="+mj-lt"/>
                      </a:endParaRPr>
                    </a:p>
                  </a:txBody>
                  <a:tcPr marL="5364" marR="5364" marT="5352" marB="0" anchor="ctr">
                    <a:solidFill>
                      <a:srgbClr val="CBD7E9"/>
                    </a:solidFill>
                  </a:tcPr>
                </a:tc>
                <a:tc>
                  <a:txBody>
                    <a:bodyPr/>
                    <a:lstStyle/>
                    <a:p>
                      <a:pPr algn="ctr" fontAlgn="b"/>
                      <a:r>
                        <a:rPr lang="en-US" sz="1200" u="none" strike="noStrike" dirty="0" smtClean="0">
                          <a:effectLst/>
                          <a:latin typeface="+mj-lt"/>
                        </a:rPr>
                        <a:t>PMT AMT</a:t>
                      </a:r>
                      <a:endParaRPr lang="en-US" sz="1200" b="0" i="0" u="none" strike="noStrike" dirty="0">
                        <a:solidFill>
                          <a:srgbClr val="000000"/>
                        </a:solidFill>
                        <a:effectLst/>
                        <a:latin typeface="+mj-lt"/>
                      </a:endParaRPr>
                    </a:p>
                  </a:txBody>
                  <a:tcPr marL="5364" marR="5364" marT="5352" marB="0" anchor="ctr">
                    <a:solidFill>
                      <a:srgbClr val="CBD7E9"/>
                    </a:solidFill>
                  </a:tcPr>
                </a:tc>
              </a:tr>
              <a:tr h="188232">
                <a:tc>
                  <a:txBody>
                    <a:bodyPr/>
                    <a:lstStyle/>
                    <a:p>
                      <a:pPr algn="ctr" fontAlgn="b"/>
                      <a:r>
                        <a:rPr lang="en-US" sz="1200" b="1" u="none" strike="noStrike" dirty="0" smtClean="0">
                          <a:solidFill>
                            <a:schemeClr val="bg1"/>
                          </a:solidFill>
                          <a:effectLst/>
                          <a:latin typeface="+mj-lt"/>
                        </a:rPr>
                        <a:t>1</a:t>
                      </a:r>
                      <a:endParaRPr lang="en-US" sz="1200" b="1" i="0" u="none" strike="noStrike" dirty="0">
                        <a:solidFill>
                          <a:schemeClr val="bg1"/>
                        </a:solidFill>
                        <a:effectLst/>
                        <a:latin typeface="+mj-lt"/>
                      </a:endParaRPr>
                    </a:p>
                  </a:txBody>
                  <a:tcPr marL="5364" marR="5364" marT="5352" marB="0" anchor="ctr">
                    <a:solidFill>
                      <a:schemeClr val="accent1"/>
                    </a:solidFill>
                  </a:tcP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r>
              <a:tr h="188232">
                <a:tc>
                  <a:txBody>
                    <a:bodyPr/>
                    <a:lstStyle/>
                    <a:p>
                      <a:pPr algn="ctr" fontAlgn="b"/>
                      <a:r>
                        <a:rPr lang="en-US" sz="1200" b="1" i="0" u="none" strike="noStrike" dirty="0" smtClean="0">
                          <a:solidFill>
                            <a:schemeClr val="bg1"/>
                          </a:solidFill>
                          <a:effectLst/>
                          <a:latin typeface="+mj-lt"/>
                        </a:rPr>
                        <a:t>2</a:t>
                      </a:r>
                      <a:endParaRPr lang="en-US" sz="1200" b="1" i="0" u="none" strike="noStrike" dirty="0">
                        <a:solidFill>
                          <a:schemeClr val="bg1"/>
                        </a:solidFill>
                        <a:effectLst/>
                        <a:latin typeface="+mj-lt"/>
                      </a:endParaRPr>
                    </a:p>
                  </a:txBody>
                  <a:tcPr marL="5364" marR="5364" marT="5352" marB="0" anchor="ctr">
                    <a:solidFill>
                      <a:schemeClr val="accent1"/>
                    </a:solidFill>
                  </a:tcP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r>
              <a:tr h="188232">
                <a:tc>
                  <a:txBody>
                    <a:bodyPr/>
                    <a:lstStyle/>
                    <a:p>
                      <a:pPr algn="ctr" fontAlgn="b"/>
                      <a:r>
                        <a:rPr lang="en-US" sz="1200" b="1" i="0" u="none" strike="noStrike" dirty="0" smtClean="0">
                          <a:solidFill>
                            <a:schemeClr val="bg1"/>
                          </a:solidFill>
                          <a:effectLst/>
                          <a:latin typeface="+mj-lt"/>
                        </a:rPr>
                        <a:t>3</a:t>
                      </a:r>
                      <a:endParaRPr lang="en-US" sz="1200" b="1" i="0" u="none" strike="noStrike" dirty="0">
                        <a:solidFill>
                          <a:schemeClr val="bg1"/>
                        </a:solidFill>
                        <a:effectLst/>
                        <a:latin typeface="+mj-lt"/>
                      </a:endParaRPr>
                    </a:p>
                  </a:txBody>
                  <a:tcPr marL="5364" marR="5364" marT="5352" marB="0" anchor="ctr">
                    <a:solidFill>
                      <a:schemeClr val="accent1"/>
                    </a:solidFill>
                  </a:tcP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r>
              <a:tr h="188232">
                <a:tc>
                  <a:txBody>
                    <a:bodyPr/>
                    <a:lstStyle/>
                    <a:p>
                      <a:pPr algn="ctr" fontAlgn="b"/>
                      <a:r>
                        <a:rPr lang="en-US" sz="1200" b="1" i="0" u="none" strike="noStrike" dirty="0" smtClean="0">
                          <a:solidFill>
                            <a:schemeClr val="bg1"/>
                          </a:solidFill>
                          <a:effectLst/>
                          <a:latin typeface="+mj-lt"/>
                        </a:rPr>
                        <a:t>--</a:t>
                      </a:r>
                      <a:endParaRPr lang="en-US" sz="1200" b="1" i="0" u="none" strike="noStrike" dirty="0">
                        <a:solidFill>
                          <a:schemeClr val="bg1"/>
                        </a:solidFill>
                        <a:effectLst/>
                        <a:latin typeface="+mj-lt"/>
                      </a:endParaRPr>
                    </a:p>
                  </a:txBody>
                  <a:tcPr marL="5364" marR="5364" marT="5352" marB="0" anchor="ctr">
                    <a:solidFill>
                      <a:schemeClr val="accent1"/>
                    </a:solidFill>
                  </a:tcP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r>
              <a:tr h="188232">
                <a:tc>
                  <a:txBody>
                    <a:bodyPr/>
                    <a:lstStyle/>
                    <a:p>
                      <a:pPr algn="ctr" fontAlgn="b"/>
                      <a:r>
                        <a:rPr lang="en-US" sz="1200" b="1" i="0" u="none" strike="noStrike" dirty="0" smtClean="0">
                          <a:solidFill>
                            <a:schemeClr val="bg1"/>
                          </a:solidFill>
                          <a:effectLst/>
                          <a:latin typeface="+mj-lt"/>
                        </a:rPr>
                        <a:t>43</a:t>
                      </a:r>
                      <a:endParaRPr lang="en-US" sz="1200" b="1" i="0" u="none" strike="noStrike" dirty="0">
                        <a:solidFill>
                          <a:schemeClr val="bg1"/>
                        </a:solidFill>
                        <a:effectLst/>
                        <a:latin typeface="+mj-lt"/>
                      </a:endParaRPr>
                    </a:p>
                  </a:txBody>
                  <a:tcPr marL="5364" marR="5364" marT="5352" marB="0" anchor="ctr">
                    <a:solidFill>
                      <a:schemeClr val="accent1"/>
                    </a:solidFill>
                  </a:tcP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r>
              <a:tr h="188232">
                <a:tc>
                  <a:txBody>
                    <a:bodyPr/>
                    <a:lstStyle/>
                    <a:p>
                      <a:pPr algn="ctr" fontAlgn="b"/>
                      <a:r>
                        <a:rPr lang="en-US" sz="1200" b="1" i="0" u="none" strike="noStrike" dirty="0" smtClean="0">
                          <a:solidFill>
                            <a:schemeClr val="bg1"/>
                          </a:solidFill>
                          <a:effectLst/>
                          <a:latin typeface="+mj-lt"/>
                        </a:rPr>
                        <a:t>44</a:t>
                      </a:r>
                      <a:endParaRPr lang="en-US" sz="1200" b="1" i="0" u="none" strike="noStrike" dirty="0">
                        <a:solidFill>
                          <a:schemeClr val="bg1"/>
                        </a:solidFill>
                        <a:effectLst/>
                        <a:latin typeface="+mj-lt"/>
                      </a:endParaRPr>
                    </a:p>
                  </a:txBody>
                  <a:tcPr marL="5364" marR="5364" marT="5352" marB="0" anchor="ctr">
                    <a:solidFill>
                      <a:schemeClr val="accent1"/>
                    </a:solidFill>
                  </a:tcP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r>
              <a:tr h="188232">
                <a:tc>
                  <a:txBody>
                    <a:bodyPr/>
                    <a:lstStyle/>
                    <a:p>
                      <a:pPr algn="ctr" fontAlgn="b"/>
                      <a:r>
                        <a:rPr lang="en-US" sz="1200" b="1" u="none" strike="noStrike" dirty="0" smtClean="0">
                          <a:solidFill>
                            <a:schemeClr val="bg1"/>
                          </a:solidFill>
                          <a:effectLst/>
                          <a:latin typeface="+mj-lt"/>
                        </a:rPr>
                        <a:t>45</a:t>
                      </a:r>
                      <a:endParaRPr lang="en-US" sz="1200" b="1" i="0" u="none" strike="noStrike" dirty="0">
                        <a:solidFill>
                          <a:schemeClr val="bg1"/>
                        </a:solidFill>
                        <a:effectLst/>
                        <a:latin typeface="+mj-lt"/>
                      </a:endParaRPr>
                    </a:p>
                  </a:txBody>
                  <a:tcPr marL="5364" marR="5364" marT="5352" marB="0" anchor="ctr">
                    <a:solidFill>
                      <a:schemeClr val="accent1"/>
                    </a:solidFill>
                  </a:tcP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c>
                  <a:txBody>
                    <a:bodyPr/>
                    <a:lstStyle/>
                    <a:p>
                      <a:pPr algn="l" fontAlgn="b"/>
                      <a:endParaRPr lang="en-US" sz="1200" b="0" i="0" u="none" strike="noStrike" dirty="0">
                        <a:solidFill>
                          <a:srgbClr val="000000"/>
                        </a:solidFill>
                        <a:effectLst/>
                        <a:latin typeface="+mj-lt"/>
                      </a:endParaRPr>
                    </a:p>
                  </a:txBody>
                  <a:tcPr marL="5364" marR="5364" marT="5352" marB="0" anchor="ctr"/>
                </a:tc>
              </a:tr>
            </a:tbl>
          </a:graphicData>
        </a:graphic>
      </p:graphicFrame>
      <p:sp>
        <p:nvSpPr>
          <p:cNvPr id="25" name="Bent Arrow 24"/>
          <p:cNvSpPr/>
          <p:nvPr>
            <p:custDataLst>
              <p:tags r:id="rId14"/>
            </p:custDataLst>
          </p:nvPr>
        </p:nvSpPr>
        <p:spPr bwMode="auto">
          <a:xfrm rot="10800000">
            <a:off x="6693378" y="2110660"/>
            <a:ext cx="511969" cy="584127"/>
          </a:xfrm>
          <a:prstGeom prst="bentArrow">
            <a:avLst>
              <a:gd name="adj1" fmla="val 25000"/>
              <a:gd name="adj2" fmla="val 35314"/>
              <a:gd name="adj3" fmla="val 43909"/>
              <a:gd name="adj4" fmla="val 30417"/>
            </a:avLst>
          </a:prstGeom>
          <a:solidFill>
            <a:schemeClr val="accent1"/>
          </a:solidFill>
          <a:ln w="12700" cap="flat" cmpd="sng" algn="ctr">
            <a:noFill/>
            <a:prstDash val="solid"/>
            <a:round/>
            <a:headEnd type="none" w="med" len="med"/>
            <a:tailEnd type="none" w="med" len="med"/>
          </a:ln>
          <a:effectLst/>
        </p:spPr>
        <p:txBody>
          <a:bodyPr wrap="none" anchor="ctr"/>
          <a:lstStyle/>
          <a:p>
            <a:pPr algn="ctr" eaLnBrk="1" hangingPunct="1">
              <a:spcBef>
                <a:spcPct val="50000"/>
              </a:spcBef>
              <a:spcAft>
                <a:spcPct val="17000"/>
              </a:spcAft>
              <a:buClr>
                <a:schemeClr val="tx1"/>
              </a:buClr>
              <a:buFont typeface="Wingdings" pitchFamily="2" charset="2"/>
              <a:buNone/>
              <a:defRPr/>
            </a:pPr>
            <a:endParaRPr lang="en-US" sz="1350">
              <a:latin typeface="Arial" charset="0"/>
            </a:endParaRPr>
          </a:p>
        </p:txBody>
      </p:sp>
      <p:sp>
        <p:nvSpPr>
          <p:cNvPr id="26" name="TextBox 25"/>
          <p:cNvSpPr txBox="1">
            <a:spLocks noChangeArrowheads="1"/>
          </p:cNvSpPr>
          <p:nvPr>
            <p:custDataLst>
              <p:tags r:id="rId15"/>
            </p:custDataLst>
          </p:nvPr>
        </p:nvSpPr>
        <p:spPr bwMode="auto">
          <a:xfrm>
            <a:off x="1149788" y="2110662"/>
            <a:ext cx="240387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r>
              <a:rPr lang="en-US" altLang="en-US" sz="1350" dirty="0">
                <a:latin typeface="+mj-lt"/>
              </a:rPr>
              <a:t>Example </a:t>
            </a:r>
            <a:r>
              <a:rPr lang="en-US" altLang="en-US" sz="1350" dirty="0" smtClean="0">
                <a:latin typeface="+mj-lt"/>
              </a:rPr>
              <a:t>Data Model</a:t>
            </a:r>
            <a:endParaRPr lang="en-US" altLang="en-US" sz="1350" dirty="0">
              <a:latin typeface="+mj-lt"/>
            </a:endParaRPr>
          </a:p>
        </p:txBody>
      </p:sp>
      <p:sp>
        <p:nvSpPr>
          <p:cNvPr id="27" name="Bent Arrow 26"/>
          <p:cNvSpPr/>
          <p:nvPr>
            <p:custDataLst>
              <p:tags r:id="rId16"/>
            </p:custDataLst>
          </p:nvPr>
        </p:nvSpPr>
        <p:spPr bwMode="auto">
          <a:xfrm rot="10800000">
            <a:off x="3711947" y="4181049"/>
            <a:ext cx="511969" cy="580006"/>
          </a:xfrm>
          <a:prstGeom prst="bentArrow">
            <a:avLst>
              <a:gd name="adj1" fmla="val 25000"/>
              <a:gd name="adj2" fmla="val 35314"/>
              <a:gd name="adj3" fmla="val 43909"/>
              <a:gd name="adj4" fmla="val 30417"/>
            </a:avLst>
          </a:prstGeom>
          <a:solidFill>
            <a:schemeClr val="accent1"/>
          </a:solidFill>
          <a:ln w="12700" cap="flat" cmpd="sng" algn="ctr">
            <a:noFill/>
            <a:prstDash val="solid"/>
            <a:round/>
            <a:headEnd type="none" w="med" len="med"/>
            <a:tailEnd type="none" w="med" len="med"/>
          </a:ln>
          <a:effectLst/>
        </p:spPr>
        <p:txBody>
          <a:bodyPr wrap="none" anchor="ctr"/>
          <a:lstStyle/>
          <a:p>
            <a:pPr algn="ctr" eaLnBrk="1" hangingPunct="1">
              <a:spcBef>
                <a:spcPct val="50000"/>
              </a:spcBef>
              <a:spcAft>
                <a:spcPct val="17000"/>
              </a:spcAft>
              <a:buClr>
                <a:schemeClr val="tx1"/>
              </a:buClr>
              <a:buFont typeface="Wingdings" pitchFamily="2" charset="2"/>
              <a:buNone/>
              <a:defRPr/>
            </a:pPr>
            <a:endParaRPr lang="en-US" sz="1350">
              <a:latin typeface="Arial" charset="0"/>
            </a:endParaRPr>
          </a:p>
        </p:txBody>
      </p:sp>
      <p:graphicFrame>
        <p:nvGraphicFramePr>
          <p:cNvPr id="3" name="Table 2"/>
          <p:cNvGraphicFramePr>
            <a:graphicFrameLocks noGrp="1"/>
          </p:cNvGraphicFramePr>
          <p:nvPr>
            <p:custDataLst>
              <p:tags r:id="rId17"/>
            </p:custDataLst>
            <p:extLst>
              <p:ext uri="{D42A27DB-BD31-4B8C-83A1-F6EECF244321}">
                <p14:modId xmlns:p14="http://schemas.microsoft.com/office/powerpoint/2010/main" val="1514065885"/>
              </p:ext>
            </p:extLst>
          </p:nvPr>
        </p:nvGraphicFramePr>
        <p:xfrm>
          <a:off x="363811" y="935003"/>
          <a:ext cx="8416383" cy="1098880"/>
        </p:xfrm>
        <a:graphic>
          <a:graphicData uri="http://schemas.openxmlformats.org/drawingml/2006/table">
            <a:tbl>
              <a:tblPr firstRow="1" firstCol="1" bandRow="1">
                <a:tableStyleId>{5C22544A-7EE6-4342-B048-85BDC9FD1C3A}</a:tableStyleId>
              </a:tblPr>
              <a:tblGrid>
                <a:gridCol w="691026"/>
                <a:gridCol w="1100138"/>
                <a:gridCol w="442913"/>
                <a:gridCol w="500063"/>
                <a:gridCol w="457200"/>
                <a:gridCol w="71438"/>
                <a:gridCol w="571500"/>
                <a:gridCol w="414338"/>
                <a:gridCol w="79589"/>
                <a:gridCol w="603455"/>
                <a:gridCol w="675409"/>
                <a:gridCol w="477982"/>
                <a:gridCol w="457200"/>
                <a:gridCol w="498764"/>
                <a:gridCol w="565165"/>
                <a:gridCol w="203763"/>
                <a:gridCol w="234788"/>
                <a:gridCol w="371652"/>
              </a:tblGrid>
              <a:tr h="274720">
                <a:tc gridSpan="18">
                  <a:txBody>
                    <a:bodyPr/>
                    <a:lstStyle/>
                    <a:p>
                      <a:pPr algn="ctr" rtl="0" fontAlgn="ctr"/>
                      <a:r>
                        <a:rPr lang="en-US" sz="1400" u="none" strike="noStrike" dirty="0" smtClean="0">
                          <a:effectLst/>
                          <a:latin typeface="+mj-lt"/>
                        </a:rPr>
                        <a:t>NCH</a:t>
                      </a:r>
                      <a:r>
                        <a:rPr lang="en-US" sz="1400" u="none" strike="noStrike" baseline="0" dirty="0" smtClean="0">
                          <a:effectLst/>
                          <a:latin typeface="+mj-lt"/>
                        </a:rPr>
                        <a:t> Variable Length Flat File </a:t>
                      </a:r>
                      <a:r>
                        <a:rPr lang="en-US" sz="1400" u="none" strike="noStrike" dirty="0" smtClean="0">
                          <a:effectLst/>
                          <a:latin typeface="+mj-lt"/>
                        </a:rPr>
                        <a:t>Record </a:t>
                      </a:r>
                      <a:r>
                        <a:rPr lang="en-US" sz="1400" u="none" strike="noStrike" dirty="0">
                          <a:effectLst/>
                          <a:latin typeface="+mj-lt"/>
                        </a:rPr>
                        <a:t>Layout (Form CMS-1450)</a:t>
                      </a:r>
                      <a:endParaRPr lang="en-US" sz="1400" b="1" i="0" u="none" strike="noStrike" dirty="0">
                        <a:solidFill>
                          <a:srgbClr val="FFFFFF"/>
                        </a:solidFill>
                        <a:effectLst/>
                        <a:latin typeface="+mj-lt"/>
                      </a:endParaRPr>
                    </a:p>
                  </a:txBody>
                  <a:tcPr marL="5693" marR="5693" marT="5693"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74720">
                <a:tc>
                  <a:txBody>
                    <a:bodyPr/>
                    <a:lstStyle/>
                    <a:p>
                      <a:pPr algn="ctr" rtl="0" fontAlgn="ctr"/>
                      <a:r>
                        <a:rPr lang="en-US" sz="1400" u="none" strike="noStrike">
                          <a:effectLst/>
                          <a:latin typeface="+mj-lt"/>
                        </a:rPr>
                        <a:t>Claim #</a:t>
                      </a:r>
                      <a:endParaRPr lang="en-US" sz="1400" b="1" i="0" u="none" strike="noStrike">
                        <a:solidFill>
                          <a:srgbClr val="FFFFFF"/>
                        </a:solidFill>
                        <a:effectLst/>
                        <a:latin typeface="+mj-lt"/>
                      </a:endParaRPr>
                    </a:p>
                  </a:txBody>
                  <a:tcPr marL="5693" marR="5693" marT="5693" marB="0" anchor="ctr"/>
                </a:tc>
                <a:tc>
                  <a:txBody>
                    <a:bodyPr/>
                    <a:lstStyle/>
                    <a:p>
                      <a:pPr algn="ctr" rtl="0" fontAlgn="ctr"/>
                      <a:r>
                        <a:rPr lang="en-US" sz="1400" u="none" strike="noStrike">
                          <a:effectLst/>
                          <a:latin typeface="+mj-lt"/>
                        </a:rPr>
                        <a:t>Header</a:t>
                      </a:r>
                      <a:endParaRPr lang="en-US" sz="1400" b="0" i="0" u="none" strike="noStrike">
                        <a:solidFill>
                          <a:srgbClr val="000000"/>
                        </a:solidFill>
                        <a:effectLst/>
                        <a:latin typeface="+mj-lt"/>
                      </a:endParaRPr>
                    </a:p>
                  </a:txBody>
                  <a:tcPr marL="5693" marR="5693" marT="5693" marB="0" anchor="ctr"/>
                </a:tc>
                <a:tc gridSpan="16">
                  <a:txBody>
                    <a:bodyPr/>
                    <a:lstStyle/>
                    <a:p>
                      <a:pPr algn="ctr" rtl="0" fontAlgn="ctr"/>
                      <a:r>
                        <a:rPr lang="en-US" sz="1400" u="none" strike="noStrike">
                          <a:effectLst/>
                          <a:latin typeface="+mj-lt"/>
                        </a:rPr>
                        <a:t>Trailers</a:t>
                      </a:r>
                      <a:endParaRPr lang="en-US" sz="1400" b="0" i="0" u="none" strike="noStrike">
                        <a:solidFill>
                          <a:srgbClr val="000000"/>
                        </a:solidFill>
                        <a:effectLst/>
                        <a:latin typeface="+mj-lt"/>
                      </a:endParaRPr>
                    </a:p>
                  </a:txBody>
                  <a:tcPr marL="5693" marR="5693" marT="5693"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74720">
                <a:tc>
                  <a:txBody>
                    <a:bodyPr/>
                    <a:lstStyle/>
                    <a:p>
                      <a:pPr algn="ctr" rtl="0" fontAlgn="ctr"/>
                      <a:r>
                        <a:rPr lang="en-US" sz="1400" u="none" strike="noStrike" dirty="0">
                          <a:effectLst/>
                          <a:latin typeface="+mj-lt"/>
                        </a:rPr>
                        <a:t>1</a:t>
                      </a:r>
                      <a:endParaRPr lang="en-US" sz="1400" b="1" i="0" u="none" strike="noStrike" dirty="0">
                        <a:solidFill>
                          <a:srgbClr val="FFFFFF"/>
                        </a:solidFill>
                        <a:effectLst/>
                        <a:latin typeface="+mj-lt"/>
                      </a:endParaRPr>
                    </a:p>
                  </a:txBody>
                  <a:tcPr marL="5693" marR="5693" marT="5693" marB="0" anchor="ctr"/>
                </a:tc>
                <a:tc>
                  <a:txBody>
                    <a:bodyPr/>
                    <a:lstStyle/>
                    <a:p>
                      <a:pPr algn="ctr" rtl="0" fontAlgn="ctr"/>
                      <a:r>
                        <a:rPr lang="en-US" sz="1400" u="none" strike="noStrike" dirty="0">
                          <a:effectLst/>
                          <a:latin typeface="+mj-lt"/>
                        </a:rPr>
                        <a:t>Fixed Portion</a:t>
                      </a:r>
                      <a:endParaRPr lang="en-US" sz="1400" b="0" i="0" u="none" strike="noStrike" dirty="0">
                        <a:solidFill>
                          <a:srgbClr val="000000"/>
                        </a:solidFill>
                        <a:effectLst/>
                        <a:latin typeface="+mj-lt"/>
                      </a:endParaRPr>
                    </a:p>
                  </a:txBody>
                  <a:tcPr marL="5693" marR="5693" marT="5693" marB="0" anchor="ctr"/>
                </a:tc>
                <a:tc gridSpan="2">
                  <a:txBody>
                    <a:bodyPr/>
                    <a:lstStyle/>
                    <a:p>
                      <a:pPr algn="ctr" rtl="0" fontAlgn="ctr"/>
                      <a:r>
                        <a:rPr lang="en-US" sz="1400" u="none" strike="noStrike">
                          <a:effectLst/>
                          <a:latin typeface="+mj-lt"/>
                        </a:rPr>
                        <a:t>Edit</a:t>
                      </a:r>
                      <a:endParaRPr lang="en-US" sz="1400" b="0" i="0" u="none" strike="noStrike">
                        <a:solidFill>
                          <a:srgbClr val="000000"/>
                        </a:solidFill>
                        <a:effectLst/>
                        <a:latin typeface="+mj-lt"/>
                      </a:endParaRPr>
                    </a:p>
                  </a:txBody>
                  <a:tcPr marL="5693" marR="5693" marT="5693" marB="0" anchor="ctr"/>
                </a:tc>
                <a:tc hMerge="1">
                  <a:txBody>
                    <a:bodyPr/>
                    <a:lstStyle/>
                    <a:p>
                      <a:endParaRPr lang="en-US"/>
                    </a:p>
                  </a:txBody>
                  <a:tcPr/>
                </a:tc>
                <a:tc gridSpan="2">
                  <a:txBody>
                    <a:bodyPr/>
                    <a:lstStyle/>
                    <a:p>
                      <a:pPr algn="ctr" rtl="0" fontAlgn="ctr"/>
                      <a:r>
                        <a:rPr lang="en-US" sz="1400" u="none" strike="noStrike">
                          <a:effectLst/>
                          <a:latin typeface="+mj-lt"/>
                        </a:rPr>
                        <a:t>Patch</a:t>
                      </a:r>
                      <a:endParaRPr lang="en-US" sz="1400" b="0" i="0" u="none" strike="noStrike">
                        <a:solidFill>
                          <a:srgbClr val="000000"/>
                        </a:solidFill>
                        <a:effectLst/>
                        <a:latin typeface="+mj-lt"/>
                      </a:endParaRPr>
                    </a:p>
                  </a:txBody>
                  <a:tcPr marL="5693" marR="5693" marT="5693" marB="0" anchor="ctr"/>
                </a:tc>
                <a:tc hMerge="1">
                  <a:txBody>
                    <a:bodyPr/>
                    <a:lstStyle/>
                    <a:p>
                      <a:endParaRPr lang="en-US"/>
                    </a:p>
                  </a:txBody>
                  <a:tcPr/>
                </a:tc>
                <a:tc>
                  <a:txBody>
                    <a:bodyPr/>
                    <a:lstStyle/>
                    <a:p>
                      <a:pPr algn="ctr" rtl="0" fontAlgn="ctr"/>
                      <a:r>
                        <a:rPr lang="en-US" sz="1400" u="none" strike="noStrike" dirty="0">
                          <a:effectLst/>
                          <a:latin typeface="+mj-lt"/>
                        </a:rPr>
                        <a:t>Demo</a:t>
                      </a:r>
                      <a:endParaRPr lang="en-US" sz="1400" b="0" i="0" u="none" strike="noStrike" dirty="0">
                        <a:solidFill>
                          <a:srgbClr val="000000"/>
                        </a:solidFill>
                        <a:effectLst/>
                        <a:latin typeface="+mj-lt"/>
                      </a:endParaRPr>
                    </a:p>
                  </a:txBody>
                  <a:tcPr marL="5693" marR="5693" marT="5693" marB="0" anchor="ctr"/>
                </a:tc>
                <a:tc>
                  <a:txBody>
                    <a:bodyPr/>
                    <a:lstStyle/>
                    <a:p>
                      <a:pPr algn="ctr" rtl="0" fontAlgn="ctr"/>
                      <a:r>
                        <a:rPr lang="en-US" sz="1400" u="none" strike="noStrike" dirty="0" err="1" smtClean="0">
                          <a:effectLst/>
                          <a:latin typeface="+mj-lt"/>
                        </a:rPr>
                        <a:t>Diag</a:t>
                      </a:r>
                      <a:endParaRPr lang="en-US" sz="1400" b="0" i="0" u="none" strike="noStrike" dirty="0">
                        <a:solidFill>
                          <a:srgbClr val="000000"/>
                        </a:solidFill>
                        <a:effectLst/>
                        <a:latin typeface="+mj-lt"/>
                      </a:endParaRPr>
                    </a:p>
                  </a:txBody>
                  <a:tcPr marL="5693" marR="5693" marT="5693" marB="0" anchor="ctr"/>
                </a:tc>
                <a:tc gridSpan="2">
                  <a:txBody>
                    <a:bodyPr/>
                    <a:lstStyle/>
                    <a:p>
                      <a:pPr algn="ctr" rtl="0" fontAlgn="ctr"/>
                      <a:r>
                        <a:rPr lang="en-US" sz="1400" u="none" strike="noStrike" dirty="0" err="1" smtClean="0">
                          <a:effectLst/>
                          <a:latin typeface="+mj-lt"/>
                        </a:rPr>
                        <a:t>Proc</a:t>
                      </a:r>
                      <a:endParaRPr lang="en-US" sz="1400" b="0" i="0" u="none" strike="noStrike" dirty="0">
                        <a:solidFill>
                          <a:srgbClr val="000000"/>
                        </a:solidFill>
                        <a:effectLst/>
                        <a:latin typeface="+mj-lt"/>
                      </a:endParaRPr>
                    </a:p>
                  </a:txBody>
                  <a:tcPr marL="5693" marR="5693" marT="5693" marB="0" anchor="ctr"/>
                </a:tc>
                <a:tc hMerge="1">
                  <a:txBody>
                    <a:bodyPr/>
                    <a:lstStyle/>
                    <a:p>
                      <a:endParaRPr lang="en-US"/>
                    </a:p>
                  </a:txBody>
                  <a:tcPr/>
                </a:tc>
                <a:tc>
                  <a:txBody>
                    <a:bodyPr/>
                    <a:lstStyle/>
                    <a:p>
                      <a:pPr algn="ctr" rtl="0" fontAlgn="ctr"/>
                      <a:r>
                        <a:rPr lang="en-US" sz="1400" u="none" strike="noStrike" dirty="0" smtClean="0">
                          <a:effectLst/>
                          <a:latin typeface="+mj-lt"/>
                        </a:rPr>
                        <a:t>Cond</a:t>
                      </a:r>
                      <a:endParaRPr lang="en-US" sz="1400" b="0" i="0" u="none" strike="noStrike" dirty="0">
                        <a:solidFill>
                          <a:srgbClr val="000000"/>
                        </a:solidFill>
                        <a:effectLst/>
                        <a:latin typeface="+mj-lt"/>
                      </a:endParaRPr>
                    </a:p>
                  </a:txBody>
                  <a:tcPr marL="5693" marR="5693" marT="5693" marB="0" anchor="ctr"/>
                </a:tc>
                <a:tc gridSpan="2">
                  <a:txBody>
                    <a:bodyPr/>
                    <a:lstStyle/>
                    <a:p>
                      <a:pPr algn="ctr" rtl="0" fontAlgn="ctr"/>
                      <a:r>
                        <a:rPr lang="en-US" sz="1400" u="none" strike="noStrike" dirty="0" smtClean="0">
                          <a:effectLst/>
                          <a:latin typeface="+mj-lt"/>
                        </a:rPr>
                        <a:t>Occur</a:t>
                      </a:r>
                      <a:endParaRPr lang="en-US" sz="1400" b="0" i="0" u="none" strike="noStrike" dirty="0">
                        <a:solidFill>
                          <a:srgbClr val="000000"/>
                        </a:solidFill>
                        <a:effectLst/>
                        <a:latin typeface="+mj-lt"/>
                      </a:endParaRPr>
                    </a:p>
                  </a:txBody>
                  <a:tcPr marL="5693" marR="5693" marT="5693" marB="0" anchor="ctr"/>
                </a:tc>
                <a:tc hMerge="1">
                  <a:txBody>
                    <a:bodyPr/>
                    <a:lstStyle/>
                    <a:p>
                      <a:pPr algn="ctr" rtl="0" fontAlgn="ctr"/>
                      <a:endParaRPr lang="en-US" sz="1600" b="0" i="0" u="none" strike="noStrike" dirty="0">
                        <a:solidFill>
                          <a:srgbClr val="000000"/>
                        </a:solidFill>
                        <a:effectLst/>
                        <a:latin typeface="Calibri" panose="020F0502020204030204" pitchFamily="34" charset="0"/>
                      </a:endParaRPr>
                    </a:p>
                  </a:txBody>
                  <a:tcPr marL="7591" marR="7591" marT="7591" marB="0" anchor="ctr"/>
                </a:tc>
                <a:tc>
                  <a:txBody>
                    <a:bodyPr/>
                    <a:lstStyle/>
                    <a:p>
                      <a:pPr algn="ctr" rtl="0" fontAlgn="ctr"/>
                      <a:r>
                        <a:rPr lang="en-US" sz="1400" b="0" i="0" u="none" strike="noStrike" dirty="0" smtClean="0">
                          <a:solidFill>
                            <a:srgbClr val="000000"/>
                          </a:solidFill>
                          <a:effectLst/>
                          <a:latin typeface="+mj-lt"/>
                        </a:rPr>
                        <a:t>Span</a:t>
                      </a:r>
                      <a:endParaRPr lang="en-US" sz="1400" b="0" i="0" u="none" strike="noStrike" dirty="0">
                        <a:solidFill>
                          <a:srgbClr val="000000"/>
                        </a:solidFill>
                        <a:effectLst/>
                        <a:latin typeface="+mj-lt"/>
                      </a:endParaRPr>
                    </a:p>
                  </a:txBody>
                  <a:tcPr marL="5693" marR="5693" marT="5693" marB="0" anchor="ctr"/>
                </a:tc>
                <a:tc>
                  <a:txBody>
                    <a:bodyPr/>
                    <a:lstStyle/>
                    <a:p>
                      <a:pPr algn="ctr" rtl="0" fontAlgn="ctr"/>
                      <a:r>
                        <a:rPr lang="en-US" sz="1400" u="none" strike="noStrike">
                          <a:effectLst/>
                          <a:latin typeface="+mj-lt"/>
                        </a:rPr>
                        <a:t>Value</a:t>
                      </a:r>
                      <a:endParaRPr lang="en-US" sz="1400" b="0" i="0" u="none" strike="noStrike">
                        <a:solidFill>
                          <a:srgbClr val="000000"/>
                        </a:solidFill>
                        <a:effectLst/>
                        <a:latin typeface="+mj-lt"/>
                      </a:endParaRPr>
                    </a:p>
                  </a:txBody>
                  <a:tcPr marL="5693" marR="5693" marT="5693" marB="0" anchor="ctr"/>
                </a:tc>
                <a:tc gridSpan="3">
                  <a:txBody>
                    <a:bodyPr/>
                    <a:lstStyle/>
                    <a:p>
                      <a:pPr algn="ctr" rtl="0" fontAlgn="ctr"/>
                      <a:r>
                        <a:rPr lang="en-US" sz="1400" u="none" strike="noStrike" dirty="0" smtClean="0">
                          <a:effectLst/>
                          <a:latin typeface="+mj-lt"/>
                        </a:rPr>
                        <a:t>Rev Center</a:t>
                      </a:r>
                      <a:endParaRPr lang="en-US" sz="1400" b="0" i="0" u="none" strike="noStrike" dirty="0">
                        <a:solidFill>
                          <a:srgbClr val="000000"/>
                        </a:solidFill>
                        <a:effectLst/>
                        <a:latin typeface="+mj-lt"/>
                      </a:endParaRPr>
                    </a:p>
                  </a:txBody>
                  <a:tcPr marL="5693" marR="5693" marT="5693" marB="0" anchor="ctr"/>
                </a:tc>
                <a:tc hMerge="1">
                  <a:txBody>
                    <a:bodyPr/>
                    <a:lstStyle/>
                    <a:p>
                      <a:endParaRPr lang="en-US"/>
                    </a:p>
                  </a:txBody>
                  <a:tcPr/>
                </a:tc>
                <a:tc hMerge="1">
                  <a:txBody>
                    <a:bodyPr/>
                    <a:lstStyle/>
                    <a:p>
                      <a:endParaRPr lang="en-US"/>
                    </a:p>
                  </a:txBody>
                  <a:tcPr/>
                </a:tc>
              </a:tr>
              <a:tr h="274720">
                <a:tc>
                  <a:txBody>
                    <a:bodyPr/>
                    <a:lstStyle/>
                    <a:p>
                      <a:pPr algn="ctr" rtl="0" fontAlgn="ctr"/>
                      <a:r>
                        <a:rPr lang="en-US" sz="1400" u="none" strike="noStrike">
                          <a:effectLst/>
                          <a:latin typeface="+mj-lt"/>
                        </a:rPr>
                        <a:t>2</a:t>
                      </a:r>
                      <a:endParaRPr lang="en-US" sz="1400" b="1" i="0" u="none" strike="noStrike">
                        <a:solidFill>
                          <a:srgbClr val="FFFFFF"/>
                        </a:solidFill>
                        <a:effectLst/>
                        <a:latin typeface="+mj-lt"/>
                      </a:endParaRPr>
                    </a:p>
                  </a:txBody>
                  <a:tcPr marL="5693" marR="5693" marT="5693" marB="0" anchor="ctr"/>
                </a:tc>
                <a:tc>
                  <a:txBody>
                    <a:bodyPr/>
                    <a:lstStyle/>
                    <a:p>
                      <a:pPr algn="ctr" rtl="0" fontAlgn="ctr"/>
                      <a:r>
                        <a:rPr lang="en-US" sz="1400" u="none" strike="noStrike">
                          <a:effectLst/>
                          <a:latin typeface="+mj-lt"/>
                        </a:rPr>
                        <a:t>Fixed Portion</a:t>
                      </a:r>
                      <a:endParaRPr lang="en-US" sz="1400" b="0" i="0" u="none" strike="noStrike">
                        <a:solidFill>
                          <a:srgbClr val="000000"/>
                        </a:solidFill>
                        <a:effectLst/>
                        <a:latin typeface="+mj-lt"/>
                      </a:endParaRPr>
                    </a:p>
                  </a:txBody>
                  <a:tcPr marL="5693" marR="5693" marT="5693" marB="0" anchor="ctr"/>
                </a:tc>
                <a:tc>
                  <a:txBody>
                    <a:bodyPr/>
                    <a:lstStyle/>
                    <a:p>
                      <a:pPr algn="ctr" rtl="0" fontAlgn="ctr"/>
                      <a:r>
                        <a:rPr lang="en-US" sz="1400" u="none" strike="noStrike">
                          <a:effectLst/>
                          <a:latin typeface="+mj-lt"/>
                        </a:rPr>
                        <a:t>Edit</a:t>
                      </a:r>
                      <a:endParaRPr lang="en-US" sz="1400" b="0" i="0" u="none" strike="noStrike">
                        <a:solidFill>
                          <a:srgbClr val="000000"/>
                        </a:solidFill>
                        <a:effectLst/>
                        <a:latin typeface="+mj-lt"/>
                      </a:endParaRPr>
                    </a:p>
                  </a:txBody>
                  <a:tcPr marL="5693" marR="5693" marT="5693" marB="0" anchor="ctr"/>
                </a:tc>
                <a:tc>
                  <a:txBody>
                    <a:bodyPr/>
                    <a:lstStyle/>
                    <a:p>
                      <a:pPr algn="ctr" rtl="0" fontAlgn="ctr"/>
                      <a:r>
                        <a:rPr lang="en-US" sz="1400" u="none" strike="noStrike">
                          <a:effectLst/>
                          <a:latin typeface="+mj-lt"/>
                        </a:rPr>
                        <a:t>Patch</a:t>
                      </a:r>
                      <a:endParaRPr lang="en-US" sz="1400" b="0" i="0" u="none" strike="noStrike">
                        <a:solidFill>
                          <a:srgbClr val="000000"/>
                        </a:solidFill>
                        <a:effectLst/>
                        <a:latin typeface="+mj-lt"/>
                      </a:endParaRPr>
                    </a:p>
                  </a:txBody>
                  <a:tcPr marL="5693" marR="5693" marT="5693" marB="0" anchor="ctr"/>
                </a:tc>
                <a:tc>
                  <a:txBody>
                    <a:bodyPr/>
                    <a:lstStyle/>
                    <a:p>
                      <a:pPr algn="ctr" rtl="0" fontAlgn="ctr"/>
                      <a:r>
                        <a:rPr lang="en-US" sz="1400" u="none" strike="noStrike">
                          <a:effectLst/>
                          <a:latin typeface="+mj-lt"/>
                        </a:rPr>
                        <a:t>MCO</a:t>
                      </a:r>
                      <a:endParaRPr lang="en-US" sz="1400" b="0" i="0" u="none" strike="noStrike">
                        <a:solidFill>
                          <a:srgbClr val="000000"/>
                        </a:solidFill>
                        <a:effectLst/>
                        <a:latin typeface="+mj-lt"/>
                      </a:endParaRPr>
                    </a:p>
                  </a:txBody>
                  <a:tcPr marL="5693" marR="5693" marT="5693" marB="0" anchor="ctr"/>
                </a:tc>
                <a:tc gridSpan="2">
                  <a:txBody>
                    <a:bodyPr/>
                    <a:lstStyle/>
                    <a:p>
                      <a:pPr algn="ctr" rtl="0" fontAlgn="ctr"/>
                      <a:r>
                        <a:rPr lang="en-US" sz="1400" u="none" strike="noStrike" dirty="0" err="1" smtClean="0">
                          <a:effectLst/>
                          <a:latin typeface="+mj-lt"/>
                        </a:rPr>
                        <a:t>Diag</a:t>
                      </a:r>
                      <a:endParaRPr lang="en-US" sz="1400" b="0" i="0" u="none" strike="noStrike" dirty="0">
                        <a:solidFill>
                          <a:srgbClr val="000000"/>
                        </a:solidFill>
                        <a:effectLst/>
                        <a:latin typeface="+mj-lt"/>
                      </a:endParaRPr>
                    </a:p>
                  </a:txBody>
                  <a:tcPr marL="5693" marR="5693" marT="5693" marB="0" anchor="ctr"/>
                </a:tc>
                <a:tc hMerge="1">
                  <a:txBody>
                    <a:bodyPr/>
                    <a:lstStyle/>
                    <a:p>
                      <a:endParaRPr lang="en-US"/>
                    </a:p>
                  </a:txBody>
                  <a:tcPr/>
                </a:tc>
                <a:tc gridSpan="2">
                  <a:txBody>
                    <a:bodyPr/>
                    <a:lstStyle/>
                    <a:p>
                      <a:pPr algn="ctr" rtl="0" fontAlgn="ctr"/>
                      <a:r>
                        <a:rPr lang="en-US" sz="1400" u="none" strike="noStrike" dirty="0" err="1" smtClean="0">
                          <a:effectLst/>
                          <a:latin typeface="+mj-lt"/>
                        </a:rPr>
                        <a:t>Proc</a:t>
                      </a:r>
                      <a:endParaRPr lang="en-US" sz="1400" b="0" i="0" u="none" strike="noStrike" dirty="0">
                        <a:solidFill>
                          <a:srgbClr val="000000"/>
                        </a:solidFill>
                        <a:effectLst/>
                        <a:latin typeface="+mj-lt"/>
                      </a:endParaRPr>
                    </a:p>
                  </a:txBody>
                  <a:tcPr marL="5693" marR="5693" marT="5693" marB="0" anchor="ctr"/>
                </a:tc>
                <a:tc hMerge="1">
                  <a:txBody>
                    <a:bodyPr/>
                    <a:lstStyle/>
                    <a:p>
                      <a:endParaRPr lang="en-US"/>
                    </a:p>
                  </a:txBody>
                  <a:tcPr/>
                </a:tc>
                <a:tc>
                  <a:txBody>
                    <a:bodyPr/>
                    <a:lstStyle/>
                    <a:p>
                      <a:pPr algn="ctr" rtl="0" fontAlgn="ctr"/>
                      <a:r>
                        <a:rPr lang="en-US" sz="1400" u="none" strike="noStrike" dirty="0" smtClean="0">
                          <a:effectLst/>
                          <a:latin typeface="+mj-lt"/>
                        </a:rPr>
                        <a:t>Cond</a:t>
                      </a:r>
                      <a:endParaRPr lang="en-US" sz="1400" b="0" i="0" u="none" strike="noStrike" dirty="0">
                        <a:solidFill>
                          <a:srgbClr val="000000"/>
                        </a:solidFill>
                        <a:effectLst/>
                        <a:latin typeface="+mj-lt"/>
                      </a:endParaRPr>
                    </a:p>
                  </a:txBody>
                  <a:tcPr marL="5693" marR="5693" marT="5693" marB="0" anchor="ctr"/>
                </a:tc>
                <a:tc>
                  <a:txBody>
                    <a:bodyPr/>
                    <a:lstStyle/>
                    <a:p>
                      <a:pPr algn="ctr" rtl="0" fontAlgn="ctr"/>
                      <a:r>
                        <a:rPr lang="en-US" sz="1400" u="none" strike="noStrike" dirty="0" smtClean="0">
                          <a:effectLst/>
                          <a:latin typeface="+mj-lt"/>
                        </a:rPr>
                        <a:t>Occur</a:t>
                      </a:r>
                      <a:endParaRPr lang="en-US" sz="1400" b="0" i="0" u="none" strike="noStrike" dirty="0">
                        <a:solidFill>
                          <a:srgbClr val="000000"/>
                        </a:solidFill>
                        <a:effectLst/>
                        <a:latin typeface="+mj-lt"/>
                      </a:endParaRPr>
                    </a:p>
                  </a:txBody>
                  <a:tcPr marL="5693" marR="5693" marT="5693" marB="0" anchor="ctr"/>
                </a:tc>
                <a:tc>
                  <a:txBody>
                    <a:bodyPr/>
                    <a:lstStyle/>
                    <a:p>
                      <a:pPr algn="ctr" rtl="0" fontAlgn="ctr"/>
                      <a:r>
                        <a:rPr lang="en-US" sz="1400" u="none" strike="noStrike" dirty="0" smtClean="0">
                          <a:effectLst/>
                          <a:latin typeface="+mj-lt"/>
                        </a:rPr>
                        <a:t>Span</a:t>
                      </a:r>
                      <a:endParaRPr lang="en-US" sz="1400" b="0" i="0" u="none" strike="noStrike" dirty="0">
                        <a:solidFill>
                          <a:srgbClr val="000000"/>
                        </a:solidFill>
                        <a:effectLst/>
                        <a:latin typeface="+mj-lt"/>
                      </a:endParaRPr>
                    </a:p>
                  </a:txBody>
                  <a:tcPr marL="5693" marR="5693" marT="5693" marB="0" anchor="ctr"/>
                </a:tc>
                <a:tc>
                  <a:txBody>
                    <a:bodyPr/>
                    <a:lstStyle/>
                    <a:p>
                      <a:pPr algn="ctr" rtl="0" fontAlgn="ctr"/>
                      <a:r>
                        <a:rPr lang="en-US" sz="1400" b="0" i="0" u="none" strike="noStrike" dirty="0" smtClean="0">
                          <a:solidFill>
                            <a:srgbClr val="000000"/>
                          </a:solidFill>
                          <a:effectLst/>
                          <a:latin typeface="+mj-lt"/>
                        </a:rPr>
                        <a:t>Value</a:t>
                      </a:r>
                      <a:endParaRPr lang="en-US" sz="1400" b="0" i="0" u="none" strike="noStrike" dirty="0">
                        <a:solidFill>
                          <a:srgbClr val="000000"/>
                        </a:solidFill>
                        <a:effectLst/>
                        <a:latin typeface="+mj-lt"/>
                      </a:endParaRPr>
                    </a:p>
                  </a:txBody>
                  <a:tcPr marL="5693" marR="5693" marT="5693" marB="0" anchor="ctr"/>
                </a:tc>
                <a:tc gridSpan="3">
                  <a:txBody>
                    <a:bodyPr/>
                    <a:lstStyle/>
                    <a:p>
                      <a:pPr algn="ctr" rtl="0" fontAlgn="ctr"/>
                      <a:r>
                        <a:rPr lang="en-US" sz="1400" u="none" strike="noStrike" dirty="0" smtClean="0">
                          <a:effectLst/>
                          <a:latin typeface="+mj-lt"/>
                        </a:rPr>
                        <a:t>Rev Center</a:t>
                      </a:r>
                      <a:endParaRPr lang="en-US" sz="1400" b="0" i="0" u="none" strike="noStrike" dirty="0">
                        <a:solidFill>
                          <a:srgbClr val="000000"/>
                        </a:solidFill>
                        <a:effectLst/>
                        <a:latin typeface="+mj-lt"/>
                      </a:endParaRPr>
                    </a:p>
                  </a:txBody>
                  <a:tcPr marL="5693" marR="5693" marT="5693" marB="0" anchor="ct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mj-lt"/>
                      </a:endParaRPr>
                    </a:p>
                  </a:txBody>
                  <a:tcPr marL="5693" marR="5693" marT="5693" marB="0" anchor="b">
                    <a:noFill/>
                  </a:tcPr>
                </a:tc>
                <a:tc>
                  <a:txBody>
                    <a:bodyPr/>
                    <a:lstStyle/>
                    <a:p>
                      <a:pPr algn="l" fontAlgn="b"/>
                      <a:endParaRPr lang="en-US" sz="800" b="0" i="0" u="none" strike="noStrike" dirty="0">
                        <a:solidFill>
                          <a:srgbClr val="000000"/>
                        </a:solidFill>
                        <a:effectLst/>
                        <a:latin typeface="+mj-lt"/>
                      </a:endParaRPr>
                    </a:p>
                  </a:txBody>
                  <a:tcPr marL="5693" marR="5693" marT="5693" marB="0" anchor="b">
                    <a:noFill/>
                  </a:tcPr>
                </a:tc>
              </a:tr>
            </a:tbl>
          </a:graphicData>
        </a:graphic>
      </p:graphicFrame>
      <p:cxnSp>
        <p:nvCxnSpPr>
          <p:cNvPr id="29" name="Elbow Connector 28"/>
          <p:cNvCxnSpPr>
            <a:stCxn id="23" idx="0"/>
            <a:endCxn id="30" idx="1"/>
          </p:cNvCxnSpPr>
          <p:nvPr/>
        </p:nvCxnSpPr>
        <p:spPr>
          <a:xfrm rot="5400000" flipH="1" flipV="1">
            <a:off x="2215802" y="2740535"/>
            <a:ext cx="765429" cy="52678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AutoShape 10"/>
          <p:cNvSpPr>
            <a:spLocks noChangeArrowheads="1"/>
          </p:cNvSpPr>
          <p:nvPr>
            <p:custDataLst>
              <p:tags r:id="rId18"/>
            </p:custDataLst>
          </p:nvPr>
        </p:nvSpPr>
        <p:spPr bwMode="auto">
          <a:xfrm>
            <a:off x="2861907" y="2424163"/>
            <a:ext cx="670322" cy="394097"/>
          </a:xfrm>
          <a:prstGeom prst="flowChartAlternateProcess">
            <a:avLst/>
          </a:prstGeom>
          <a:gradFill rotWithShape="1">
            <a:gsLst>
              <a:gs pos="0">
                <a:srgbClr val="E0EBF8">
                  <a:alpha val="0"/>
                </a:srgbClr>
              </a:gs>
              <a:gs pos="100000">
                <a:srgbClr val="C6D9F1">
                  <a:alpha val="29802"/>
                </a:srgbClr>
              </a:gs>
            </a:gsLst>
            <a:path path="shape">
              <a:fillToRect l="50000" t="50000" r="50000" b="50000"/>
            </a:path>
          </a:gradFill>
          <a:ln w="9525">
            <a:solidFill>
              <a:schemeClr val="tx1"/>
            </a:solidFill>
            <a:miter lim="800000"/>
            <a:headEnd/>
            <a:tailEnd/>
          </a:ln>
        </p:spPr>
        <p:txBody>
          <a:bodyPr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err="1">
                <a:latin typeface="+mj-lt"/>
                <a:ea typeface="Calibri" pitchFamily="34" charset="0"/>
                <a:cs typeface="Times New Roman" pitchFamily="18" charset="0"/>
              </a:rPr>
              <a:t>Proc</a:t>
            </a:r>
            <a:endParaRPr lang="en-US" altLang="en-US" sz="1200" dirty="0">
              <a:latin typeface="+mj-lt"/>
              <a:ea typeface="Calibri" pitchFamily="34" charset="0"/>
              <a:cs typeface="Times New Roman" pitchFamily="18" charset="0"/>
            </a:endParaRPr>
          </a:p>
        </p:txBody>
      </p:sp>
      <p:cxnSp>
        <p:nvCxnSpPr>
          <p:cNvPr id="33" name="Elbow Connector 32"/>
          <p:cNvCxnSpPr>
            <a:stCxn id="34" idx="3"/>
          </p:cNvCxnSpPr>
          <p:nvPr/>
        </p:nvCxnSpPr>
        <p:spPr>
          <a:xfrm>
            <a:off x="1832087" y="2616375"/>
            <a:ext cx="405677" cy="76788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AutoShape 10"/>
          <p:cNvSpPr>
            <a:spLocks noChangeArrowheads="1"/>
          </p:cNvSpPr>
          <p:nvPr>
            <p:custDataLst>
              <p:tags r:id="rId19"/>
            </p:custDataLst>
          </p:nvPr>
        </p:nvSpPr>
        <p:spPr bwMode="auto">
          <a:xfrm>
            <a:off x="1161765" y="2419327"/>
            <a:ext cx="670322" cy="394097"/>
          </a:xfrm>
          <a:prstGeom prst="flowChartAlternateProcess">
            <a:avLst/>
          </a:prstGeom>
          <a:gradFill rotWithShape="1">
            <a:gsLst>
              <a:gs pos="0">
                <a:srgbClr val="E0EBF8">
                  <a:alpha val="0"/>
                </a:srgbClr>
              </a:gs>
              <a:gs pos="100000">
                <a:srgbClr val="C6D9F1">
                  <a:alpha val="29999"/>
                </a:srgbClr>
              </a:gs>
            </a:gsLst>
            <a:path path="shape">
              <a:fillToRect l="50000" t="50000" r="50000" b="50000"/>
            </a:path>
          </a:gradFill>
          <a:ln w="9525">
            <a:solidFill>
              <a:schemeClr val="tx1"/>
            </a:solidFill>
            <a:miter lim="800000"/>
            <a:headEnd/>
            <a:tailEnd/>
          </a:ln>
        </p:spPr>
        <p:txBody>
          <a:bodyPr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a:latin typeface="+mj-lt"/>
                <a:ea typeface="Calibri" pitchFamily="34" charset="0"/>
                <a:cs typeface="Times New Roman" pitchFamily="18" charset="0"/>
              </a:rPr>
              <a:t>Edit</a:t>
            </a:r>
          </a:p>
        </p:txBody>
      </p:sp>
      <p:cxnSp>
        <p:nvCxnSpPr>
          <p:cNvPr id="37" name="Elbow Connector 36"/>
          <p:cNvCxnSpPr>
            <a:endCxn id="38" idx="3"/>
          </p:cNvCxnSpPr>
          <p:nvPr/>
        </p:nvCxnSpPr>
        <p:spPr>
          <a:xfrm rot="5400000">
            <a:off x="1630978" y="3983199"/>
            <a:ext cx="777500" cy="39223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AutoShape 10"/>
          <p:cNvSpPr>
            <a:spLocks noChangeArrowheads="1"/>
          </p:cNvSpPr>
          <p:nvPr>
            <p:custDataLst>
              <p:tags r:id="rId20"/>
            </p:custDataLst>
          </p:nvPr>
        </p:nvSpPr>
        <p:spPr bwMode="auto">
          <a:xfrm>
            <a:off x="2844116" y="3868768"/>
            <a:ext cx="670322" cy="395288"/>
          </a:xfrm>
          <a:prstGeom prst="flowChartAlternateProcess">
            <a:avLst/>
          </a:prstGeom>
          <a:gradFill rotWithShape="1">
            <a:gsLst>
              <a:gs pos="0">
                <a:srgbClr val="E0EBF8">
                  <a:alpha val="0"/>
                </a:srgbClr>
              </a:gs>
              <a:gs pos="100000">
                <a:srgbClr val="C6D9F1">
                  <a:alpha val="29999"/>
                </a:srgbClr>
              </a:gs>
            </a:gsLst>
            <a:path path="shape">
              <a:fillToRect l="50000" t="50000" r="50000" b="50000"/>
            </a:path>
          </a:gradFill>
          <a:ln w="9525">
            <a:solidFill>
              <a:schemeClr val="tx1"/>
            </a:solidFill>
            <a:miter lim="800000"/>
            <a:headEnd/>
            <a:tailEnd/>
          </a:ln>
        </p:spPr>
        <p:txBody>
          <a:bodyPr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a:latin typeface="+mj-lt"/>
                <a:ea typeface="Calibri" pitchFamily="34" charset="0"/>
                <a:cs typeface="Times New Roman" pitchFamily="18" charset="0"/>
              </a:rPr>
              <a:t>Value</a:t>
            </a:r>
          </a:p>
        </p:txBody>
      </p:sp>
      <p:cxnSp>
        <p:nvCxnSpPr>
          <p:cNvPr id="45" name="Elbow Connector 44"/>
          <p:cNvCxnSpPr>
            <a:stCxn id="15" idx="2"/>
            <a:endCxn id="42" idx="1"/>
          </p:cNvCxnSpPr>
          <p:nvPr/>
        </p:nvCxnSpPr>
        <p:spPr>
          <a:xfrm rot="16200000" flipH="1">
            <a:off x="2511405" y="3733700"/>
            <a:ext cx="283294" cy="382130"/>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custDataLst>
              <p:tags r:id="rId21"/>
            </p:custDataLst>
          </p:nvPr>
        </p:nvSpPr>
        <p:spPr>
          <a:xfrm>
            <a:off x="6669921" y="3188149"/>
            <a:ext cx="2433887" cy="1131079"/>
          </a:xfrm>
          <a:prstGeom prst="rect">
            <a:avLst/>
          </a:prstGeom>
          <a:noFill/>
        </p:spPr>
        <p:txBody>
          <a:bodyPr wrap="square" rtlCol="0">
            <a:spAutoFit/>
          </a:bodyPr>
          <a:lstStyle/>
          <a:p>
            <a:r>
              <a:rPr lang="en-US" sz="1350" dirty="0">
                <a:latin typeface="+mj-lt"/>
              </a:rPr>
              <a:t>An institutional claim can have up to 45 revenue centers per record and up to 10 segments </a:t>
            </a:r>
          </a:p>
          <a:p>
            <a:r>
              <a:rPr lang="en-US" sz="1350" dirty="0">
                <a:latin typeface="+mj-lt"/>
              </a:rPr>
              <a:t>(450 revenue centers per claim). </a:t>
            </a:r>
          </a:p>
        </p:txBody>
      </p:sp>
      <p:sp>
        <p:nvSpPr>
          <p:cNvPr id="38" name="AutoShape 10"/>
          <p:cNvSpPr>
            <a:spLocks noChangeArrowheads="1"/>
          </p:cNvSpPr>
          <p:nvPr>
            <p:custDataLst>
              <p:tags r:id="rId22"/>
            </p:custDataLst>
          </p:nvPr>
        </p:nvSpPr>
        <p:spPr bwMode="auto">
          <a:xfrm>
            <a:off x="1153290" y="4370422"/>
            <a:ext cx="670322" cy="395288"/>
          </a:xfrm>
          <a:prstGeom prst="flowChartAlternateProcess">
            <a:avLst/>
          </a:prstGeom>
          <a:gradFill rotWithShape="1">
            <a:gsLst>
              <a:gs pos="0">
                <a:srgbClr val="E0EBF8">
                  <a:alpha val="0"/>
                </a:srgbClr>
              </a:gs>
              <a:gs pos="100000">
                <a:srgbClr val="C6D9F1">
                  <a:alpha val="29999"/>
                </a:srgbClr>
              </a:gs>
            </a:gsLst>
            <a:path path="shape">
              <a:fillToRect l="50000" t="50000" r="50000" b="50000"/>
            </a:path>
          </a:gradFill>
          <a:ln w="9525">
            <a:solidFill>
              <a:schemeClr val="tx1"/>
            </a:solidFill>
            <a:miter lim="800000"/>
            <a:headEnd/>
            <a:tailEnd/>
          </a:ln>
        </p:spPr>
        <p:txBody>
          <a:bodyPr tIns="96012"/>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err="1">
                <a:latin typeface="+mj-lt"/>
                <a:ea typeface="Calibri" pitchFamily="34" charset="0"/>
                <a:cs typeface="Times New Roman" pitchFamily="18" charset="0"/>
              </a:rPr>
              <a:t>Diag</a:t>
            </a:r>
            <a:endParaRPr lang="en-US" altLang="en-US" sz="1200" dirty="0">
              <a:latin typeface="+mj-lt"/>
              <a:ea typeface="Calibri" pitchFamily="34" charset="0"/>
              <a:cs typeface="Times New Roman" pitchFamily="18" charset="0"/>
            </a:endParaRPr>
          </a:p>
        </p:txBody>
      </p:sp>
      <p:sp>
        <p:nvSpPr>
          <p:cNvPr id="36" name="AutoShape 10"/>
          <p:cNvSpPr>
            <a:spLocks noChangeArrowheads="1"/>
          </p:cNvSpPr>
          <p:nvPr>
            <p:custDataLst>
              <p:tags r:id="rId23"/>
            </p:custDataLst>
          </p:nvPr>
        </p:nvSpPr>
        <p:spPr bwMode="auto">
          <a:xfrm>
            <a:off x="2844116" y="4352114"/>
            <a:ext cx="670322" cy="408942"/>
          </a:xfrm>
          <a:prstGeom prst="flowChartAlternateProcess">
            <a:avLst/>
          </a:prstGeom>
          <a:gradFill rotWithShape="1">
            <a:gsLst>
              <a:gs pos="0">
                <a:srgbClr val="E0EBF8">
                  <a:alpha val="0"/>
                </a:srgbClr>
              </a:gs>
              <a:gs pos="100000">
                <a:srgbClr val="C6D9F1">
                  <a:alpha val="29999"/>
                </a:srgbClr>
              </a:gs>
            </a:gsLst>
            <a:path path="shape">
              <a:fillToRect l="50000" t="50000" r="50000" b="50000"/>
            </a:path>
          </a:gradFill>
          <a:ln w="9525">
            <a:solidFill>
              <a:schemeClr val="tx1"/>
            </a:solidFill>
            <a:miter lim="800000"/>
            <a:headEnd/>
            <a:tailEnd/>
          </a:ln>
        </p:spPr>
        <p:txBody>
          <a:bodyPr tIns="34290"/>
          <a:lstStyle>
            <a:lvl1pPr>
              <a:defRPr sz="1400">
                <a:solidFill>
                  <a:srgbClr val="292929"/>
                </a:solidFill>
                <a:latin typeface="Arial" pitchFamily="34" charset="0"/>
                <a:ea typeface="ＭＳ Ｐゴシック" pitchFamily="34" charset="-128"/>
              </a:defRPr>
            </a:lvl1pPr>
            <a:lvl2pPr marL="742950" indent="-285750">
              <a:defRPr sz="1400">
                <a:solidFill>
                  <a:srgbClr val="292929"/>
                </a:solidFill>
                <a:latin typeface="Arial" pitchFamily="34" charset="0"/>
                <a:ea typeface="ＭＳ Ｐゴシック" pitchFamily="34" charset="-128"/>
              </a:defRPr>
            </a:lvl2pPr>
            <a:lvl3pPr marL="1143000" indent="-228600">
              <a:defRPr sz="1400">
                <a:solidFill>
                  <a:srgbClr val="292929"/>
                </a:solidFill>
                <a:latin typeface="Arial" pitchFamily="34" charset="0"/>
                <a:ea typeface="ＭＳ Ｐゴシック" pitchFamily="34" charset="-128"/>
              </a:defRPr>
            </a:lvl3pPr>
            <a:lvl4pPr marL="1600200" indent="-228600">
              <a:defRPr sz="1400">
                <a:solidFill>
                  <a:srgbClr val="292929"/>
                </a:solidFill>
                <a:latin typeface="Arial" pitchFamily="34" charset="0"/>
                <a:ea typeface="ＭＳ Ｐゴシック" pitchFamily="34" charset="-128"/>
              </a:defRPr>
            </a:lvl4pPr>
            <a:lvl5pPr marL="2057400" indent="-228600">
              <a:defRPr sz="1400">
                <a:solidFill>
                  <a:srgbClr val="292929"/>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rgbClr val="292929"/>
                </a:solidFill>
                <a:latin typeface="Arial" pitchFamily="34" charset="0"/>
                <a:ea typeface="ＭＳ Ｐゴシック" pitchFamily="34" charset="-128"/>
              </a:defRPr>
            </a:lvl9pPr>
          </a:lstStyle>
          <a:p>
            <a:pPr algn="ctr">
              <a:spcAft>
                <a:spcPts val="750"/>
              </a:spcAft>
            </a:pPr>
            <a:r>
              <a:rPr lang="en-US" altLang="en-US" sz="1200" dirty="0">
                <a:latin typeface="+mj-lt"/>
                <a:ea typeface="Calibri" pitchFamily="34" charset="0"/>
                <a:cs typeface="Times New Roman" pitchFamily="18" charset="0"/>
              </a:rPr>
              <a:t>Rev Center</a:t>
            </a:r>
          </a:p>
        </p:txBody>
      </p:sp>
    </p:spTree>
    <p:extLst>
      <p:ext uri="{BB962C8B-B14F-4D97-AF65-F5344CB8AC3E}">
        <p14:creationId xmlns:p14="http://schemas.microsoft.com/office/powerpoint/2010/main" val="212583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6" grpId="0"/>
      <p:bldP spid="30" grpId="0" animBg="1"/>
      <p:bldP spid="34" grpId="0" animBg="1"/>
      <p:bldP spid="42" grpId="0" animBg="1"/>
      <p:bldP spid="48" grpId="0"/>
      <p:bldP spid="38"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26</a:t>
            </a:fld>
            <a:endParaRPr lang="en-US" dirty="0"/>
          </a:p>
        </p:txBody>
      </p:sp>
      <p:sp>
        <p:nvSpPr>
          <p:cNvPr id="3" name="Content Placeholder 2"/>
          <p:cNvSpPr>
            <a:spLocks noGrp="1"/>
          </p:cNvSpPr>
          <p:nvPr>
            <p:ph idx="1"/>
          </p:nvPr>
        </p:nvSpPr>
        <p:spPr>
          <a:xfrm>
            <a:off x="457200" y="813545"/>
            <a:ext cx="8229600" cy="2112535"/>
          </a:xfrm>
        </p:spPr>
        <p:txBody>
          <a:bodyPr>
            <a:normAutofit lnSpcReduction="10000"/>
          </a:bodyPr>
          <a:lstStyle/>
          <a:p>
            <a:r>
              <a:rPr lang="en-US" dirty="0" smtClean="0"/>
              <a:t>CMS Web Site</a:t>
            </a:r>
          </a:p>
          <a:p>
            <a:pPr lvl="1"/>
            <a:r>
              <a:rPr lang="en-US" sz="1700" u="sng" dirty="0">
                <a:solidFill>
                  <a:srgbClr val="0000FF"/>
                </a:solidFill>
                <a:hlinkClick r:id="rId2"/>
              </a:rPr>
              <a:t>https://</a:t>
            </a:r>
            <a:r>
              <a:rPr lang="en-US" sz="1700" u="sng" dirty="0" smtClean="0">
                <a:solidFill>
                  <a:srgbClr val="0000FF"/>
                </a:solidFill>
                <a:hlinkClick r:id="rId2"/>
              </a:rPr>
              <a:t>www.cms.gov/Research-Statistics-Data-and-Systems/</a:t>
            </a:r>
            <a:br>
              <a:rPr lang="en-US" sz="1700" u="sng" dirty="0" smtClean="0">
                <a:solidFill>
                  <a:srgbClr val="0000FF"/>
                </a:solidFill>
                <a:hlinkClick r:id="rId2"/>
              </a:rPr>
            </a:br>
            <a:r>
              <a:rPr lang="en-US" sz="1700" u="sng" dirty="0" smtClean="0">
                <a:solidFill>
                  <a:srgbClr val="0000FF"/>
                </a:solidFill>
                <a:hlinkClick r:id="rId2"/>
              </a:rPr>
              <a:t>CMS-Information-Technology/</a:t>
            </a:r>
            <a:r>
              <a:rPr lang="en-US" sz="1700" u="sng" dirty="0" err="1" smtClean="0">
                <a:solidFill>
                  <a:srgbClr val="0000FF"/>
                </a:solidFill>
                <a:hlinkClick r:id="rId2"/>
              </a:rPr>
              <a:t>DataAdmin</a:t>
            </a:r>
            <a:r>
              <a:rPr lang="en-US" sz="1700" u="sng" dirty="0" smtClean="0">
                <a:solidFill>
                  <a:srgbClr val="0000FF"/>
                </a:solidFill>
                <a:hlinkClick r:id="rId2"/>
              </a:rPr>
              <a:t> </a:t>
            </a:r>
            <a:endParaRPr lang="en-US" sz="1700" u="sng" dirty="0">
              <a:solidFill>
                <a:srgbClr val="0000FF"/>
              </a:solidFill>
            </a:endParaRPr>
          </a:p>
          <a:p>
            <a:r>
              <a:rPr lang="en-US" dirty="0" smtClean="0"/>
              <a:t>CMS Mainframe </a:t>
            </a:r>
          </a:p>
          <a:p>
            <a:pPr lvl="1"/>
            <a:r>
              <a:rPr lang="en-US" sz="2000" dirty="0" smtClean="0">
                <a:solidFill>
                  <a:srgbClr val="0000FF"/>
                </a:solidFill>
              </a:rPr>
              <a:t>READY prompt</a:t>
            </a:r>
          </a:p>
          <a:p>
            <a:pPr lvl="2"/>
            <a:r>
              <a:rPr lang="en-US" sz="1700" dirty="0" smtClean="0">
                <a:solidFill>
                  <a:srgbClr val="0000FF"/>
                </a:solidFill>
              </a:rPr>
              <a:t>EX </a:t>
            </a:r>
            <a:r>
              <a:rPr lang="en-US" sz="1700" dirty="0">
                <a:solidFill>
                  <a:srgbClr val="0000FF"/>
                </a:solidFill>
              </a:rPr>
              <a:t>'MV00.@BEB3002.CLIST(RIF)'</a:t>
            </a:r>
          </a:p>
        </p:txBody>
      </p:sp>
      <p:sp>
        <p:nvSpPr>
          <p:cNvPr id="4" name="Title 3"/>
          <p:cNvSpPr>
            <a:spLocks noGrp="1"/>
          </p:cNvSpPr>
          <p:nvPr>
            <p:ph type="title"/>
          </p:nvPr>
        </p:nvSpPr>
        <p:spPr/>
        <p:txBody>
          <a:bodyPr/>
          <a:lstStyle/>
          <a:p>
            <a:r>
              <a:rPr lang="en-US" dirty="0"/>
              <a:t>NCH Record Information </a:t>
            </a:r>
            <a:r>
              <a:rPr lang="en-US" dirty="0" smtClean="0"/>
              <a:t>Facility (RIF)</a:t>
            </a:r>
            <a:endParaRPr lang="en-US" dirty="0"/>
          </a:p>
        </p:txBody>
      </p:sp>
      <p:sp>
        <p:nvSpPr>
          <p:cNvPr id="6" name="TextBox 5"/>
          <p:cNvSpPr txBox="1"/>
          <p:nvPr/>
        </p:nvSpPr>
        <p:spPr>
          <a:xfrm>
            <a:off x="1579092" y="2796944"/>
            <a:ext cx="6298815" cy="2246769"/>
          </a:xfrm>
          <a:prstGeom prst="rect">
            <a:avLst/>
          </a:prstGeom>
          <a:noFill/>
        </p:spPr>
        <p:txBody>
          <a:bodyPr wrap="squar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Welcome </a:t>
            </a:r>
            <a:r>
              <a:rPr lang="en-US" sz="1400" dirty="0" smtClean="0">
                <a:latin typeface="Courier New" panose="02070309020205020404" pitchFamily="49" charset="0"/>
                <a:cs typeface="Courier New" panose="02070309020205020404" pitchFamily="49" charset="0"/>
              </a:rPr>
              <a:t>to </a:t>
            </a:r>
            <a:r>
              <a:rPr lang="en-US" sz="1400" dirty="0">
                <a:latin typeface="Courier New" panose="02070309020205020404" pitchFamily="49" charset="0"/>
                <a:cs typeface="Courier New" panose="02070309020205020404" pitchFamily="49" charset="0"/>
              </a:rPr>
              <a:t>the Record Information Facility (RIF) </a:t>
            </a:r>
            <a:r>
              <a:rPr lang="en-US" sz="1400" dirty="0" smtClean="0">
                <a:latin typeface="Courier New" panose="02070309020205020404" pitchFamily="49" charset="0"/>
                <a:cs typeface="Courier New" panose="02070309020205020404" pitchFamily="49" charset="0"/>
              </a:rPr>
              <a:t>  *  </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01  </a:t>
            </a:r>
            <a:r>
              <a:rPr lang="en-US" sz="1400" dirty="0">
                <a:latin typeface="Courier New" panose="02070309020205020404" pitchFamily="49" charset="0"/>
                <a:cs typeface="Courier New" panose="02070309020205020404" pitchFamily="49" charset="0"/>
              </a:rPr>
              <a:t>Claims and Utilization Data                                  </a:t>
            </a:r>
          </a:p>
          <a:p>
            <a:r>
              <a:rPr lang="en-US" sz="1400" dirty="0">
                <a:latin typeface="Courier New" panose="02070309020205020404" pitchFamily="49" charset="0"/>
                <a:cs typeface="Courier New" panose="02070309020205020404" pitchFamily="49" charset="0"/>
              </a:rPr>
              <a:t>02  Enrollment and Eligibility Data                              </a:t>
            </a:r>
          </a:p>
          <a:p>
            <a:r>
              <a:rPr lang="en-US" sz="1400" dirty="0">
                <a:latin typeface="Courier New" panose="02070309020205020404" pitchFamily="49" charset="0"/>
                <a:cs typeface="Courier New" panose="02070309020205020404" pitchFamily="49" charset="0"/>
              </a:rPr>
              <a:t>03  Combined Claims and Enrollment Data                          </a:t>
            </a:r>
          </a:p>
          <a:p>
            <a:r>
              <a:rPr lang="en-US" sz="1400" dirty="0">
                <a:latin typeface="Courier New" panose="02070309020205020404" pitchFamily="49" charset="0"/>
                <a:cs typeface="Courier New" panose="02070309020205020404" pitchFamily="49" charset="0"/>
              </a:rPr>
              <a:t>04  Provider of Services Data                                    </a:t>
            </a:r>
          </a:p>
          <a:p>
            <a:r>
              <a:rPr lang="en-US" sz="1400" dirty="0">
                <a:latin typeface="Courier New" panose="02070309020205020404" pitchFamily="49" charset="0"/>
                <a:cs typeface="Courier New" panose="02070309020205020404" pitchFamily="49" charset="0"/>
              </a:rPr>
              <a:t>05  Medicaid Data                                                </a:t>
            </a:r>
          </a:p>
          <a:p>
            <a:r>
              <a:rPr lang="en-US" sz="1400" dirty="0">
                <a:latin typeface="Courier New" panose="02070309020205020404" pitchFamily="49" charset="0"/>
                <a:cs typeface="Courier New" panose="02070309020205020404" pitchFamily="49" charset="0"/>
              </a:rPr>
              <a:t>06  Reference/Resource Data                                      </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805296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27</a:t>
            </a:fld>
            <a:endParaRPr lang="en-US" dirty="0"/>
          </a:p>
        </p:txBody>
      </p:sp>
      <p:sp>
        <p:nvSpPr>
          <p:cNvPr id="4" name="Title 3"/>
          <p:cNvSpPr>
            <a:spLocks noGrp="1"/>
          </p:cNvSpPr>
          <p:nvPr>
            <p:ph type="title"/>
          </p:nvPr>
        </p:nvSpPr>
        <p:spPr/>
        <p:txBody>
          <a:bodyPr/>
          <a:lstStyle/>
          <a:p>
            <a:r>
              <a:rPr lang="en-US" dirty="0"/>
              <a:t>NCH Claim Type Code</a:t>
            </a:r>
          </a:p>
        </p:txBody>
      </p:sp>
      <p:sp>
        <p:nvSpPr>
          <p:cNvPr id="5" name="TextBox 4"/>
          <p:cNvSpPr txBox="1"/>
          <p:nvPr/>
        </p:nvSpPr>
        <p:spPr>
          <a:xfrm>
            <a:off x="963636" y="1137087"/>
            <a:ext cx="8236373" cy="3046988"/>
          </a:xfrm>
          <a:prstGeom prst="rect">
            <a:avLst/>
          </a:prstGeom>
          <a:noFill/>
        </p:spPr>
        <p:txBody>
          <a:bodyPr wrap="square" rtlCol="0">
            <a:spAutoFit/>
          </a:bodyPr>
          <a:lstStyle/>
          <a:p>
            <a:r>
              <a:rPr lang="en-US" sz="1400" dirty="0" smtClean="0">
                <a:latin typeface="Courier New" panose="02070309020205020404" pitchFamily="49" charset="0"/>
                <a:cs typeface="Courier New" panose="02070309020205020404" pitchFamily="49" charset="0"/>
              </a:rPr>
              <a:t>NAME            LENGTH BEG END       CONTENTS</a:t>
            </a:r>
          </a:p>
          <a:p>
            <a:r>
              <a:rPr lang="en-US" sz="1400" dirty="0" smtClean="0">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7. NCH Claim Type Code</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2   7   8  CHAR</a:t>
            </a:r>
          </a:p>
          <a:p>
            <a:endParaRPr lang="en-US" sz="1400" dirty="0" smtClean="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The </a:t>
            </a:r>
            <a:r>
              <a:rPr lang="en-US" sz="1400" dirty="0">
                <a:latin typeface="Courier New" panose="02070309020205020404" pitchFamily="49" charset="0"/>
                <a:cs typeface="Courier New" panose="02070309020205020404" pitchFamily="49" charset="0"/>
              </a:rPr>
              <a:t>code used to identify the type of claim </a:t>
            </a:r>
            <a:endParaRPr lang="en-US" sz="1400" dirty="0" smtClean="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record being processed </a:t>
            </a:r>
            <a:r>
              <a:rPr lang="en-US" sz="1400" dirty="0">
                <a:latin typeface="Courier New" panose="02070309020205020404" pitchFamily="49" charset="0"/>
                <a:cs typeface="Courier New" panose="02070309020205020404" pitchFamily="49" charset="0"/>
              </a:rPr>
              <a:t>in NCH</a:t>
            </a:r>
            <a:r>
              <a:rPr lang="en-US" sz="1400" dirty="0" smtClean="0">
                <a:latin typeface="Courier New" panose="02070309020205020404" pitchFamily="49" charset="0"/>
                <a:cs typeface="Courier New" panose="02070309020205020404" pitchFamily="49" charset="0"/>
              </a:rPr>
              <a:t>.</a:t>
            </a:r>
          </a:p>
          <a:p>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DB2      ALIAS </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NCH_CLM_TYPE_CD</a:t>
            </a:r>
          </a:p>
          <a:p>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SAS      ALIAS </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CLM_TYPE</a:t>
            </a:r>
          </a:p>
          <a:p>
            <a:pPr>
              <a:spcBef>
                <a:spcPts val="1200"/>
              </a:spcBef>
            </a:pP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a:t>
            </a:r>
            <a:r>
              <a:rPr lang="en-US" sz="1400" b="1" dirty="0" smtClean="0">
                <a:solidFill>
                  <a:srgbClr val="0000FF"/>
                </a:solidFill>
                <a:latin typeface="Courier New" panose="02070309020205020404" pitchFamily="49" charset="0"/>
                <a:cs typeface="Courier New" panose="02070309020205020404" pitchFamily="49" charset="0"/>
              </a:rPr>
              <a:t>STANDARD </a:t>
            </a:r>
            <a:r>
              <a:rPr lang="en-US" sz="1400" b="1" dirty="0">
                <a:solidFill>
                  <a:srgbClr val="0000FF"/>
                </a:solidFill>
                <a:latin typeface="Courier New" panose="02070309020205020404" pitchFamily="49" charset="0"/>
                <a:cs typeface="Courier New" panose="02070309020205020404" pitchFamily="49" charset="0"/>
              </a:rPr>
              <a:t>ALIAS : </a:t>
            </a:r>
            <a:r>
              <a:rPr lang="en-US" sz="1400" b="1" dirty="0" smtClean="0">
                <a:solidFill>
                  <a:srgbClr val="0000FF"/>
                </a:solidFill>
                <a:latin typeface="Courier New" panose="02070309020205020404" pitchFamily="49" charset="0"/>
                <a:cs typeface="Courier New" panose="02070309020205020404" pitchFamily="49" charset="0"/>
              </a:rPr>
              <a:t>NCH_CLM_TYPE_CD</a:t>
            </a:r>
          </a:p>
          <a:p>
            <a:endParaRPr lang="en-US" sz="1400" b="1" dirty="0">
              <a:solidFill>
                <a:srgbClr val="0000FF"/>
              </a:solidFill>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b="1" dirty="0" smtClean="0">
                <a:solidFill>
                  <a:srgbClr val="0000FF"/>
                </a:solidFill>
                <a:latin typeface="Courier New" panose="02070309020205020404" pitchFamily="49" charset="0"/>
                <a:cs typeface="Courier New" panose="02070309020205020404" pitchFamily="49" charset="0"/>
              </a:rPr>
              <a:t>CODE </a:t>
            </a:r>
            <a:r>
              <a:rPr lang="en-US" sz="1400" b="1" dirty="0">
                <a:solidFill>
                  <a:srgbClr val="0000FF"/>
                </a:solidFill>
                <a:latin typeface="Courier New" panose="02070309020205020404" pitchFamily="49" charset="0"/>
                <a:cs typeface="Courier New" panose="02070309020205020404" pitchFamily="49" charset="0"/>
              </a:rPr>
              <a:t>TABLE     : NCH_CLM_TYPE_TB </a:t>
            </a:r>
          </a:p>
        </p:txBody>
      </p:sp>
      <p:sp>
        <p:nvSpPr>
          <p:cNvPr id="7" name="Down Arrow 6"/>
          <p:cNvSpPr/>
          <p:nvPr/>
        </p:nvSpPr>
        <p:spPr>
          <a:xfrm rot="16200000">
            <a:off x="2374493" y="3376001"/>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 name="Down Arrow 7"/>
          <p:cNvSpPr/>
          <p:nvPr/>
        </p:nvSpPr>
        <p:spPr>
          <a:xfrm rot="16200000">
            <a:off x="2374493" y="3801839"/>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1786748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535091" y="4756313"/>
            <a:ext cx="2133600" cy="273844"/>
          </a:xfrm>
        </p:spPr>
        <p:txBody>
          <a:bodyPr/>
          <a:lstStyle/>
          <a:p>
            <a:fld id="{7022FF3C-310F-4809-A5BE-BC5BA8AA108D}" type="slidenum">
              <a:rPr lang="en-US" smtClean="0"/>
              <a:t>28</a:t>
            </a:fld>
            <a:endParaRPr lang="en-US" dirty="0"/>
          </a:p>
        </p:txBody>
      </p:sp>
      <p:sp>
        <p:nvSpPr>
          <p:cNvPr id="4" name="Title 3"/>
          <p:cNvSpPr>
            <a:spLocks noGrp="1"/>
          </p:cNvSpPr>
          <p:nvPr>
            <p:ph type="title"/>
          </p:nvPr>
        </p:nvSpPr>
        <p:spPr/>
        <p:txBody>
          <a:bodyPr/>
          <a:lstStyle/>
          <a:p>
            <a:r>
              <a:rPr lang="en-US" dirty="0"/>
              <a:t>NCH </a:t>
            </a:r>
            <a:r>
              <a:rPr lang="en-US" dirty="0" smtClean="0"/>
              <a:t>Claim Type Code Table</a:t>
            </a:r>
            <a:endParaRPr lang="en-US" dirty="0"/>
          </a:p>
        </p:txBody>
      </p:sp>
      <p:sp>
        <p:nvSpPr>
          <p:cNvPr id="5" name="TextBox 4"/>
          <p:cNvSpPr txBox="1"/>
          <p:nvPr/>
        </p:nvSpPr>
        <p:spPr>
          <a:xfrm>
            <a:off x="1927273" y="998284"/>
            <a:ext cx="6492241" cy="4031873"/>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NCH_CLM_TYPE_TB                                                                              </a:t>
            </a:r>
          </a:p>
          <a:p>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10</a:t>
            </a:r>
            <a:r>
              <a:rPr lang="en-US" sz="1600" dirty="0">
                <a:latin typeface="Courier New" panose="02070309020205020404" pitchFamily="49" charset="0"/>
                <a:cs typeface="Courier New" panose="02070309020205020404" pitchFamily="49" charset="0"/>
              </a:rPr>
              <a:t> = HHA claim                                                                                                         </a:t>
            </a:r>
          </a:p>
          <a:p>
            <a:r>
              <a:rPr lang="en-US" sz="1600" b="1" dirty="0">
                <a:latin typeface="Courier New" panose="02070309020205020404" pitchFamily="49" charset="0"/>
                <a:cs typeface="Courier New" panose="02070309020205020404" pitchFamily="49" charset="0"/>
              </a:rPr>
              <a:t>20</a:t>
            </a:r>
            <a:r>
              <a:rPr lang="en-US" sz="1600" dirty="0">
                <a:latin typeface="Courier New" panose="02070309020205020404" pitchFamily="49" charset="0"/>
                <a:cs typeface="Courier New" panose="02070309020205020404" pitchFamily="49" charset="0"/>
              </a:rPr>
              <a:t> = Non swing bed SNF claim                                                                                            </a:t>
            </a:r>
          </a:p>
          <a:p>
            <a:r>
              <a:rPr lang="en-US" sz="1600" b="1" dirty="0">
                <a:latin typeface="Courier New" panose="02070309020205020404" pitchFamily="49" charset="0"/>
                <a:cs typeface="Courier New" panose="02070309020205020404" pitchFamily="49" charset="0"/>
              </a:rPr>
              <a:t>30</a:t>
            </a:r>
            <a:r>
              <a:rPr lang="en-US" sz="1600" dirty="0">
                <a:latin typeface="Courier New" panose="02070309020205020404" pitchFamily="49" charset="0"/>
                <a:cs typeface="Courier New" panose="02070309020205020404" pitchFamily="49" charset="0"/>
              </a:rPr>
              <a:t> = Swing bed SNF claim                                                                                                </a:t>
            </a:r>
          </a:p>
          <a:p>
            <a:r>
              <a:rPr lang="en-US" sz="1600" b="1" dirty="0">
                <a:latin typeface="Courier New" panose="02070309020205020404" pitchFamily="49" charset="0"/>
                <a:cs typeface="Courier New" panose="02070309020205020404" pitchFamily="49" charset="0"/>
              </a:rPr>
              <a:t>40</a:t>
            </a:r>
            <a:r>
              <a:rPr lang="en-US" sz="1600" dirty="0">
                <a:latin typeface="Courier New" panose="02070309020205020404" pitchFamily="49" charset="0"/>
                <a:cs typeface="Courier New" panose="02070309020205020404" pitchFamily="49" charset="0"/>
              </a:rPr>
              <a:t> = Outpatient claim                                                                                                   </a:t>
            </a:r>
          </a:p>
          <a:p>
            <a:r>
              <a:rPr lang="en-US" sz="1600" b="1" dirty="0">
                <a:latin typeface="Courier New" panose="02070309020205020404" pitchFamily="49" charset="0"/>
                <a:cs typeface="Courier New" panose="02070309020205020404" pitchFamily="49" charset="0"/>
              </a:rPr>
              <a:t>50</a:t>
            </a:r>
            <a:r>
              <a:rPr lang="en-US" sz="1600" dirty="0">
                <a:latin typeface="Courier New" panose="02070309020205020404" pitchFamily="49" charset="0"/>
                <a:cs typeface="Courier New" panose="02070309020205020404" pitchFamily="49" charset="0"/>
              </a:rPr>
              <a:t> = Hospice claim                                                                                                      </a:t>
            </a:r>
          </a:p>
          <a:p>
            <a:r>
              <a:rPr lang="en-US" sz="1600" b="1" dirty="0">
                <a:latin typeface="Courier New" panose="02070309020205020404" pitchFamily="49" charset="0"/>
                <a:cs typeface="Courier New" panose="02070309020205020404" pitchFamily="49" charset="0"/>
              </a:rPr>
              <a:t>60</a:t>
            </a:r>
            <a:r>
              <a:rPr lang="en-US" sz="1600" dirty="0">
                <a:latin typeface="Courier New" panose="02070309020205020404" pitchFamily="49" charset="0"/>
                <a:cs typeface="Courier New" panose="02070309020205020404" pitchFamily="49" charset="0"/>
              </a:rPr>
              <a:t> = Inpatient claim                                                                                                    </a:t>
            </a:r>
          </a:p>
          <a:p>
            <a:r>
              <a:rPr lang="en-US" sz="1600" b="1" dirty="0">
                <a:latin typeface="Courier New" panose="02070309020205020404" pitchFamily="49" charset="0"/>
                <a:cs typeface="Courier New" panose="02070309020205020404" pitchFamily="49" charset="0"/>
              </a:rPr>
              <a:t>61</a:t>
            </a:r>
            <a:r>
              <a:rPr lang="en-US" sz="1600" dirty="0">
                <a:latin typeface="Courier New" panose="02070309020205020404" pitchFamily="49" charset="0"/>
                <a:cs typeface="Courier New" panose="02070309020205020404" pitchFamily="49" charset="0"/>
              </a:rPr>
              <a:t> = Inpatient 'Full-Encounter' claim                                                                                   </a:t>
            </a:r>
          </a:p>
          <a:p>
            <a:r>
              <a:rPr lang="en-US" sz="1600" b="1" dirty="0">
                <a:latin typeface="Courier New" panose="02070309020205020404" pitchFamily="49" charset="0"/>
                <a:cs typeface="Courier New" panose="02070309020205020404" pitchFamily="49" charset="0"/>
              </a:rPr>
              <a:t>62</a:t>
            </a:r>
            <a:r>
              <a:rPr lang="en-US" sz="1600" dirty="0">
                <a:latin typeface="Courier New" panose="02070309020205020404" pitchFamily="49" charset="0"/>
                <a:cs typeface="Courier New" panose="02070309020205020404" pitchFamily="49" charset="0"/>
              </a:rPr>
              <a:t> = Medicare Advantage IME/GME Claims                                                                                  </a:t>
            </a:r>
          </a:p>
          <a:p>
            <a:r>
              <a:rPr lang="en-US" sz="1600" b="1" dirty="0">
                <a:latin typeface="Courier New" panose="02070309020205020404" pitchFamily="49" charset="0"/>
                <a:cs typeface="Courier New" panose="02070309020205020404" pitchFamily="49" charset="0"/>
              </a:rPr>
              <a:t>63</a:t>
            </a:r>
            <a:r>
              <a:rPr lang="en-US" sz="1600" dirty="0">
                <a:latin typeface="Courier New" panose="02070309020205020404" pitchFamily="49" charset="0"/>
                <a:cs typeface="Courier New" panose="02070309020205020404" pitchFamily="49" charset="0"/>
              </a:rPr>
              <a:t> = Medicare Advantage (no-pay) claims                                                                                 </a:t>
            </a:r>
          </a:p>
          <a:p>
            <a:r>
              <a:rPr lang="en-US" sz="1600" b="1" dirty="0">
                <a:latin typeface="Courier New" panose="02070309020205020404" pitchFamily="49" charset="0"/>
                <a:cs typeface="Courier New" panose="02070309020205020404" pitchFamily="49" charset="0"/>
              </a:rPr>
              <a:t>64</a:t>
            </a:r>
            <a:r>
              <a:rPr lang="en-US" sz="1600" dirty="0">
                <a:latin typeface="Courier New" panose="02070309020205020404" pitchFamily="49" charset="0"/>
                <a:cs typeface="Courier New" panose="02070309020205020404" pitchFamily="49" charset="0"/>
              </a:rPr>
              <a:t> = Medicare Advantage (paid as FFS) claims                                                                            </a:t>
            </a:r>
          </a:p>
          <a:p>
            <a:r>
              <a:rPr lang="en-US" sz="1600" b="1" dirty="0">
                <a:latin typeface="Courier New" panose="02070309020205020404" pitchFamily="49" charset="0"/>
                <a:cs typeface="Courier New" panose="02070309020205020404" pitchFamily="49" charset="0"/>
              </a:rPr>
              <a:t>71</a:t>
            </a:r>
            <a:r>
              <a:rPr lang="en-US" sz="1600" dirty="0">
                <a:latin typeface="Courier New" panose="02070309020205020404" pitchFamily="49" charset="0"/>
                <a:cs typeface="Courier New" panose="02070309020205020404" pitchFamily="49" charset="0"/>
              </a:rPr>
              <a:t> = RIC O local carrier non-DMEPOS claim                                                                               </a:t>
            </a:r>
          </a:p>
          <a:p>
            <a:r>
              <a:rPr lang="en-US" sz="1600" b="1" dirty="0">
                <a:latin typeface="Courier New" panose="02070309020205020404" pitchFamily="49" charset="0"/>
                <a:cs typeface="Courier New" panose="02070309020205020404" pitchFamily="49" charset="0"/>
              </a:rPr>
              <a:t>72</a:t>
            </a:r>
            <a:r>
              <a:rPr lang="en-US" sz="1600" dirty="0">
                <a:latin typeface="Courier New" panose="02070309020205020404" pitchFamily="49" charset="0"/>
                <a:cs typeface="Courier New" panose="02070309020205020404" pitchFamily="49" charset="0"/>
              </a:rPr>
              <a:t> = RIC O local carrier DMEPOS claim                                                                                   </a:t>
            </a:r>
          </a:p>
          <a:p>
            <a:r>
              <a:rPr lang="fr-FR" sz="1600" b="1" dirty="0">
                <a:latin typeface="Courier New" panose="02070309020205020404" pitchFamily="49" charset="0"/>
                <a:cs typeface="Courier New" panose="02070309020205020404" pitchFamily="49" charset="0"/>
              </a:rPr>
              <a:t>81</a:t>
            </a:r>
            <a:r>
              <a:rPr lang="fr-FR" sz="1600" dirty="0">
                <a:latin typeface="Courier New" panose="02070309020205020404" pitchFamily="49" charset="0"/>
                <a:cs typeface="Courier New" panose="02070309020205020404" pitchFamily="49" charset="0"/>
              </a:rPr>
              <a:t> = RIC M DMERC non-DMEPOS claim                                                                                       </a:t>
            </a:r>
          </a:p>
          <a:p>
            <a:r>
              <a:rPr lang="en-US" sz="1600" b="1" dirty="0">
                <a:latin typeface="Courier New" panose="02070309020205020404" pitchFamily="49" charset="0"/>
                <a:cs typeface="Courier New" panose="02070309020205020404" pitchFamily="49" charset="0"/>
              </a:rPr>
              <a:t>82</a:t>
            </a:r>
            <a:r>
              <a:rPr lang="en-US" sz="1600" dirty="0">
                <a:latin typeface="Courier New" panose="02070309020205020404" pitchFamily="49" charset="0"/>
                <a:cs typeface="Courier New" panose="02070309020205020404" pitchFamily="49" charset="0"/>
              </a:rPr>
              <a:t> = RIC M DMERC DMEPOS claim</a:t>
            </a:r>
          </a:p>
        </p:txBody>
      </p:sp>
      <p:sp>
        <p:nvSpPr>
          <p:cNvPr id="6" name="Down Arrow 5"/>
          <p:cNvSpPr/>
          <p:nvPr/>
        </p:nvSpPr>
        <p:spPr>
          <a:xfrm rot="16200000">
            <a:off x="1544501" y="2193054"/>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5187192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04572" y="813545"/>
            <a:ext cx="8229600" cy="460478"/>
          </a:xfrm>
        </p:spPr>
        <p:txBody>
          <a:bodyPr>
            <a:normAutofit/>
          </a:bodyPr>
          <a:lstStyle/>
          <a:p>
            <a:pPr marL="0" indent="0" algn="ctr">
              <a:buNone/>
            </a:pPr>
            <a:r>
              <a:rPr lang="en-US" sz="2000" u="sng" dirty="0">
                <a:solidFill>
                  <a:srgbClr val="0000FF"/>
                </a:solidFill>
                <a:hlinkClick r:id="rId2"/>
              </a:rPr>
              <a:t>https://www.resdac.org</a:t>
            </a:r>
            <a:endParaRPr lang="en-US" sz="2000" u="sng" dirty="0">
              <a:solidFill>
                <a:srgbClr val="0000FF"/>
              </a:solidFill>
            </a:endParaRPr>
          </a:p>
        </p:txBody>
      </p:sp>
      <p:sp>
        <p:nvSpPr>
          <p:cNvPr id="2" name="Title 1"/>
          <p:cNvSpPr>
            <a:spLocks noGrp="1"/>
          </p:cNvSpPr>
          <p:nvPr>
            <p:ph type="title"/>
          </p:nvPr>
        </p:nvSpPr>
        <p:spPr/>
        <p:txBody>
          <a:bodyPr/>
          <a:lstStyle/>
          <a:p>
            <a:r>
              <a:rPr lang="en-US" dirty="0" smtClean="0"/>
              <a:t>Research Data Assistance Center (</a:t>
            </a:r>
            <a:r>
              <a:rPr lang="en-US" dirty="0" err="1" smtClean="0"/>
              <a:t>ResDAC</a:t>
            </a:r>
            <a:r>
              <a:rPr lang="en-US" dirty="0" smtClean="0"/>
              <a:t>)</a:t>
            </a:r>
            <a:endParaRPr lang="en-US" dirty="0"/>
          </a:p>
        </p:txBody>
      </p:sp>
      <p:pic>
        <p:nvPicPr>
          <p:cNvPr id="8" name="Picture 7"/>
          <p:cNvPicPr>
            <a:picLocks noChangeAspect="1"/>
          </p:cNvPicPr>
          <p:nvPr/>
        </p:nvPicPr>
        <p:blipFill>
          <a:blip r:embed="rId3"/>
          <a:stretch>
            <a:fillRect/>
          </a:stretch>
        </p:blipFill>
        <p:spPr>
          <a:xfrm>
            <a:off x="1217355" y="1274023"/>
            <a:ext cx="6608612" cy="3869477"/>
          </a:xfrm>
          <a:prstGeom prst="rect">
            <a:avLst/>
          </a:prstGeom>
        </p:spPr>
      </p:pic>
      <p:sp>
        <p:nvSpPr>
          <p:cNvPr id="5" name="Slide Number Placeholder 4"/>
          <p:cNvSpPr>
            <a:spLocks noGrp="1"/>
          </p:cNvSpPr>
          <p:nvPr>
            <p:ph type="sldNum" sz="quarter" idx="10"/>
          </p:nvPr>
        </p:nvSpPr>
        <p:spPr/>
        <p:txBody>
          <a:bodyPr/>
          <a:lstStyle/>
          <a:p>
            <a:fld id="{7022FF3C-310F-4809-A5BE-BC5BA8AA108D}" type="slidenum">
              <a:rPr lang="en-US" smtClean="0"/>
              <a:t>29</a:t>
            </a:fld>
            <a:endParaRPr lang="en-US"/>
          </a:p>
        </p:txBody>
      </p:sp>
    </p:spTree>
    <p:extLst>
      <p:ext uri="{BB962C8B-B14F-4D97-AF65-F5344CB8AC3E}">
        <p14:creationId xmlns:p14="http://schemas.microsoft.com/office/powerpoint/2010/main" val="299440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82B4A50-839A-4232-BA8A-F5BC9CA98F9E}" type="slidenum">
              <a:rPr lang="en-US" smtClean="0"/>
              <a:pPr/>
              <a:t>3</a:t>
            </a:fld>
            <a:endParaRPr lang="en-US" dirty="0"/>
          </a:p>
        </p:txBody>
      </p:sp>
      <p:sp>
        <p:nvSpPr>
          <p:cNvPr id="2" name="Title 1"/>
          <p:cNvSpPr>
            <a:spLocks noGrp="1"/>
          </p:cNvSpPr>
          <p:nvPr>
            <p:ph type="title"/>
          </p:nvPr>
        </p:nvSpPr>
        <p:spPr/>
        <p:txBody>
          <a:bodyPr/>
          <a:lstStyle/>
          <a:p>
            <a:r>
              <a:rPr lang="en-US" altLang="en-US" sz="3200" dirty="0"/>
              <a:t>The 7 Habits of Highly Effective People</a:t>
            </a:r>
            <a:endParaRPr lang="en-US" dirty="0"/>
          </a:p>
        </p:txBody>
      </p:sp>
      <p:grpSp>
        <p:nvGrpSpPr>
          <p:cNvPr id="6" name="Group 6"/>
          <p:cNvGrpSpPr>
            <a:grpSpLocks/>
          </p:cNvGrpSpPr>
          <p:nvPr/>
        </p:nvGrpSpPr>
        <p:grpSpPr bwMode="auto">
          <a:xfrm>
            <a:off x="7353595" y="3334154"/>
            <a:ext cx="1462088" cy="1008460"/>
            <a:chOff x="3682" y="3169"/>
            <a:chExt cx="1227" cy="846"/>
          </a:xfrm>
        </p:grpSpPr>
        <p:sp>
          <p:nvSpPr>
            <p:cNvPr id="7" name="Text Box 7"/>
            <p:cNvSpPr txBox="1">
              <a:spLocks noChangeArrowheads="1"/>
            </p:cNvSpPr>
            <p:nvPr/>
          </p:nvSpPr>
          <p:spPr bwMode="auto">
            <a:xfrm>
              <a:off x="4551" y="3169"/>
              <a:ext cx="358"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lstStyle/>
            <a:p>
              <a:pPr eaLnBrk="0" hangingPunct="0"/>
              <a:r>
                <a:rPr lang="en-US" altLang="en-US" sz="1350" b="1">
                  <a:latin typeface="+mj-lt"/>
                  <a:cs typeface="Times New Roman" panose="02020603050405020304" pitchFamily="18" charset="0"/>
                </a:rPr>
                <a:t>4</a:t>
              </a:r>
              <a:endParaRPr lang="en-US" altLang="en-US" sz="1350">
                <a:latin typeface="+mj-lt"/>
              </a:endParaRPr>
            </a:p>
          </p:txBody>
        </p:sp>
        <p:sp>
          <p:nvSpPr>
            <p:cNvPr id="8" name="Rectangle 8"/>
            <p:cNvSpPr>
              <a:spLocks noChangeArrowheads="1"/>
            </p:cNvSpPr>
            <p:nvPr/>
          </p:nvSpPr>
          <p:spPr bwMode="auto">
            <a:xfrm>
              <a:off x="3682" y="3175"/>
              <a:ext cx="1110" cy="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eaLnBrk="0" hangingPunct="0"/>
              <a:r>
                <a:rPr lang="en-US" altLang="en-US" sz="1350" b="1" dirty="0">
                  <a:latin typeface="+mj-lt"/>
                  <a:cs typeface="Arial" panose="020B0604020202020204" pitchFamily="34" charset="0"/>
                </a:rPr>
                <a:t>Trivia </a:t>
              </a:r>
            </a:p>
            <a:p>
              <a:pPr eaLnBrk="0" hangingPunct="0"/>
              <a:r>
                <a:rPr lang="en-US" altLang="en-US" sz="1350" b="1" dirty="0">
                  <a:latin typeface="+mj-lt"/>
                  <a:ea typeface="Times New Roman" panose="02020603050405020304" pitchFamily="18" charset="0"/>
                  <a:cs typeface="Arial" panose="020B0604020202020204" pitchFamily="34" charset="0"/>
                </a:rPr>
                <a:t>Busy work</a:t>
              </a:r>
              <a:br>
                <a:rPr lang="en-US" altLang="en-US" sz="1350" b="1" dirty="0">
                  <a:latin typeface="+mj-lt"/>
                  <a:ea typeface="Times New Roman" panose="02020603050405020304" pitchFamily="18" charset="0"/>
                  <a:cs typeface="Arial" panose="020B0604020202020204" pitchFamily="34" charset="0"/>
                </a:rPr>
              </a:br>
              <a:r>
                <a:rPr lang="en-US" altLang="en-US" sz="1350" b="1" dirty="0">
                  <a:latin typeface="+mj-lt"/>
                  <a:ea typeface="Times New Roman" panose="02020603050405020304" pitchFamily="18" charset="0"/>
                  <a:cs typeface="Arial" panose="020B0604020202020204" pitchFamily="34" charset="0"/>
                </a:rPr>
                <a:t>Time wasters  </a:t>
              </a:r>
              <a:br>
                <a:rPr lang="en-US" altLang="en-US" sz="1350" b="1" dirty="0">
                  <a:latin typeface="+mj-lt"/>
                  <a:ea typeface="Times New Roman" panose="02020603050405020304" pitchFamily="18" charset="0"/>
                  <a:cs typeface="Arial" panose="020B0604020202020204" pitchFamily="34" charset="0"/>
                </a:rPr>
              </a:br>
              <a:r>
                <a:rPr lang="en-US" altLang="en-US" sz="1350" b="1" dirty="0">
                  <a:latin typeface="+mj-lt"/>
                  <a:ea typeface="Times New Roman" panose="02020603050405020304" pitchFamily="18" charset="0"/>
                  <a:cs typeface="Arial" panose="020B0604020202020204" pitchFamily="34" charset="0"/>
                </a:rPr>
                <a:t>Pleasant activities</a:t>
              </a:r>
            </a:p>
          </p:txBody>
        </p:sp>
      </p:grpSp>
      <p:grpSp>
        <p:nvGrpSpPr>
          <p:cNvPr id="9" name="Group 9"/>
          <p:cNvGrpSpPr>
            <a:grpSpLocks/>
          </p:cNvGrpSpPr>
          <p:nvPr/>
        </p:nvGrpSpPr>
        <p:grpSpPr bwMode="auto">
          <a:xfrm>
            <a:off x="5904604" y="3352023"/>
            <a:ext cx="1620441" cy="1083566"/>
            <a:chOff x="2464" y="3184"/>
            <a:chExt cx="1361" cy="909"/>
          </a:xfrm>
        </p:grpSpPr>
        <p:sp>
          <p:nvSpPr>
            <p:cNvPr id="10" name="Text Box 10"/>
            <p:cNvSpPr txBox="1">
              <a:spLocks noChangeArrowheads="1"/>
            </p:cNvSpPr>
            <p:nvPr/>
          </p:nvSpPr>
          <p:spPr bwMode="auto">
            <a:xfrm>
              <a:off x="3365" y="3184"/>
              <a:ext cx="4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lstStyle/>
            <a:p>
              <a:pPr eaLnBrk="0" hangingPunct="0"/>
              <a:r>
                <a:rPr lang="en-US" altLang="en-US" sz="1350" b="1">
                  <a:latin typeface="+mj-lt"/>
                  <a:cs typeface="Times New Roman" panose="02020603050405020304" pitchFamily="18" charset="0"/>
                </a:rPr>
                <a:t>3</a:t>
              </a:r>
              <a:endParaRPr lang="en-US" altLang="en-US" sz="1350">
                <a:latin typeface="+mj-lt"/>
              </a:endParaRPr>
            </a:p>
          </p:txBody>
        </p:sp>
        <p:sp>
          <p:nvSpPr>
            <p:cNvPr id="11" name="Rectangle 11"/>
            <p:cNvSpPr>
              <a:spLocks noChangeArrowheads="1"/>
            </p:cNvSpPr>
            <p:nvPr/>
          </p:nvSpPr>
          <p:spPr bwMode="auto">
            <a:xfrm>
              <a:off x="2464" y="3253"/>
              <a:ext cx="1110" cy="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eaLnBrk="0" hangingPunct="0"/>
              <a:r>
                <a:rPr lang="en-US" altLang="en-US" sz="1350" b="1" dirty="0">
                  <a:latin typeface="+mj-lt"/>
                  <a:cs typeface="Arial" panose="020B0604020202020204" pitchFamily="34" charset="0"/>
                </a:rPr>
                <a:t>Distractions</a:t>
              </a:r>
            </a:p>
            <a:p>
              <a:pPr eaLnBrk="0" hangingPunct="0"/>
              <a:r>
                <a:rPr lang="en-US" altLang="en-US" sz="1350" b="1" dirty="0">
                  <a:latin typeface="+mj-lt"/>
                  <a:cs typeface="Arial" panose="020B0604020202020204" pitchFamily="34" charset="0"/>
                </a:rPr>
                <a:t>Interruptions</a:t>
              </a:r>
            </a:p>
            <a:p>
              <a:pPr eaLnBrk="0" hangingPunct="0"/>
              <a:r>
                <a:rPr lang="en-US" altLang="en-US" sz="1350" b="1" dirty="0">
                  <a:latin typeface="+mj-lt"/>
                  <a:cs typeface="Arial" panose="020B0604020202020204" pitchFamily="34" charset="0"/>
                </a:rPr>
                <a:t>Some meetings</a:t>
              </a:r>
            </a:p>
            <a:p>
              <a:pPr eaLnBrk="0" hangingPunct="0"/>
              <a:r>
                <a:rPr lang="en-US" altLang="en-US" sz="1350" b="1" dirty="0">
                  <a:latin typeface="+mj-lt"/>
                  <a:cs typeface="Arial" panose="020B0604020202020204" pitchFamily="34" charset="0"/>
                </a:rPr>
                <a:t>Popular activities</a:t>
              </a:r>
            </a:p>
            <a:p>
              <a:pPr eaLnBrk="0" hangingPunct="0"/>
              <a:endParaRPr lang="en-US" altLang="en-US" sz="1350" b="1" dirty="0">
                <a:latin typeface="+mj-lt"/>
                <a:cs typeface="Times New Roman" panose="02020603050405020304" pitchFamily="18" charset="0"/>
              </a:endParaRPr>
            </a:p>
          </p:txBody>
        </p:sp>
      </p:grpSp>
      <p:sp>
        <p:nvSpPr>
          <p:cNvPr id="12" name="Text Box 12"/>
          <p:cNvSpPr txBox="1">
            <a:spLocks noChangeArrowheads="1"/>
          </p:cNvSpPr>
          <p:nvPr/>
        </p:nvSpPr>
        <p:spPr bwMode="auto">
          <a:xfrm>
            <a:off x="8383486" y="2130432"/>
            <a:ext cx="43696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lstStyle/>
          <a:p>
            <a:pPr eaLnBrk="0" hangingPunct="0"/>
            <a:r>
              <a:rPr lang="en-US" altLang="en-US" sz="1350" b="1" dirty="0">
                <a:latin typeface="+mj-lt"/>
                <a:cs typeface="Times New Roman" panose="02020603050405020304" pitchFamily="18" charset="0"/>
              </a:rPr>
              <a:t>2</a:t>
            </a:r>
            <a:endParaRPr lang="en-US" altLang="en-US" sz="1350" dirty="0">
              <a:latin typeface="+mj-lt"/>
            </a:endParaRPr>
          </a:p>
        </p:txBody>
      </p:sp>
      <p:sp>
        <p:nvSpPr>
          <p:cNvPr id="13" name="Rectangle 13"/>
          <p:cNvSpPr>
            <a:spLocks noChangeArrowheads="1"/>
          </p:cNvSpPr>
          <p:nvPr/>
        </p:nvSpPr>
        <p:spPr bwMode="auto">
          <a:xfrm>
            <a:off x="7353595" y="2179248"/>
            <a:ext cx="1264444" cy="100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eaLnBrk="0" hangingPunct="0"/>
            <a:r>
              <a:rPr lang="en-US" altLang="en-US" sz="1350" b="1" dirty="0">
                <a:latin typeface="+mj-lt"/>
              </a:rPr>
              <a:t>Training</a:t>
            </a:r>
          </a:p>
          <a:p>
            <a:pPr eaLnBrk="0" hangingPunct="0"/>
            <a:r>
              <a:rPr lang="en-US" altLang="en-US" sz="1350" b="1" dirty="0">
                <a:latin typeface="+mj-lt"/>
                <a:cs typeface="Arial" panose="020B0604020202020204" pitchFamily="34" charset="0"/>
              </a:rPr>
              <a:t>Planning Prevention </a:t>
            </a:r>
            <a:r>
              <a:rPr lang="en-US" altLang="en-US" sz="1350" b="1" dirty="0">
                <a:latin typeface="+mj-lt"/>
                <a:ea typeface="Times New Roman" panose="02020603050405020304" pitchFamily="18" charset="0"/>
                <a:cs typeface="Arial" panose="020B0604020202020204" pitchFamily="34" charset="0"/>
              </a:rPr>
              <a:t>Documentation</a:t>
            </a:r>
          </a:p>
        </p:txBody>
      </p:sp>
      <p:grpSp>
        <p:nvGrpSpPr>
          <p:cNvPr id="14" name="Group 14"/>
          <p:cNvGrpSpPr>
            <a:grpSpLocks/>
          </p:cNvGrpSpPr>
          <p:nvPr/>
        </p:nvGrpSpPr>
        <p:grpSpPr bwMode="auto">
          <a:xfrm>
            <a:off x="5893889" y="2135195"/>
            <a:ext cx="1464469" cy="1443038"/>
            <a:chOff x="2455" y="2162"/>
            <a:chExt cx="1230" cy="1212"/>
          </a:xfrm>
        </p:grpSpPr>
        <p:sp>
          <p:nvSpPr>
            <p:cNvPr id="15" name="Text Box 15"/>
            <p:cNvSpPr txBox="1">
              <a:spLocks noChangeArrowheads="1"/>
            </p:cNvSpPr>
            <p:nvPr/>
          </p:nvSpPr>
          <p:spPr bwMode="auto">
            <a:xfrm>
              <a:off x="3366" y="2162"/>
              <a:ext cx="319" cy="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lstStyle/>
            <a:p>
              <a:pPr eaLnBrk="0" hangingPunct="0"/>
              <a:r>
                <a:rPr lang="en-US" altLang="en-US" sz="1350" b="1" dirty="0">
                  <a:latin typeface="+mj-lt"/>
                  <a:cs typeface="Times New Roman" panose="02020603050405020304" pitchFamily="18" charset="0"/>
                </a:rPr>
                <a:t>1</a:t>
              </a:r>
              <a:endParaRPr lang="en-US" altLang="en-US" sz="1350" dirty="0">
                <a:latin typeface="+mj-lt"/>
              </a:endParaRPr>
            </a:p>
          </p:txBody>
        </p:sp>
        <p:sp>
          <p:nvSpPr>
            <p:cNvPr id="16" name="Rectangle 16"/>
            <p:cNvSpPr>
              <a:spLocks noChangeArrowheads="1"/>
            </p:cNvSpPr>
            <p:nvPr/>
          </p:nvSpPr>
          <p:spPr bwMode="auto">
            <a:xfrm>
              <a:off x="2455" y="2199"/>
              <a:ext cx="1146" cy="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eaLnBrk="0" hangingPunct="0"/>
              <a:r>
                <a:rPr lang="en-US" altLang="en-US" sz="1350" b="1" dirty="0">
                  <a:latin typeface="+mj-lt"/>
                  <a:cs typeface="Arial" panose="020B0604020202020204" pitchFamily="34" charset="0"/>
                </a:rPr>
                <a:t>Crises </a:t>
              </a:r>
              <a:br>
                <a:rPr lang="en-US" altLang="en-US" sz="1350" b="1" dirty="0">
                  <a:latin typeface="+mj-lt"/>
                  <a:cs typeface="Arial" panose="020B0604020202020204" pitchFamily="34" charset="0"/>
                </a:rPr>
              </a:br>
              <a:r>
                <a:rPr lang="en-US" altLang="en-US" sz="1350" b="1" dirty="0">
                  <a:latin typeface="+mj-lt"/>
                  <a:cs typeface="Arial" panose="020B0604020202020204" pitchFamily="34" charset="0"/>
                </a:rPr>
                <a:t>Deadlines </a:t>
              </a:r>
              <a:br>
                <a:rPr lang="en-US" altLang="en-US" sz="1350" b="1" dirty="0">
                  <a:latin typeface="+mj-lt"/>
                  <a:cs typeface="Arial" panose="020B0604020202020204" pitchFamily="34" charset="0"/>
                </a:rPr>
              </a:br>
              <a:r>
                <a:rPr lang="en-US" altLang="en-US" sz="1350" b="1" dirty="0">
                  <a:latin typeface="+mj-lt"/>
                  <a:cs typeface="Arial" panose="020B0604020202020204" pitchFamily="34" charset="0"/>
                </a:rPr>
                <a:t>Fire fighting</a:t>
              </a:r>
              <a:endParaRPr lang="en-US" altLang="en-US" sz="1350" b="1" dirty="0">
                <a:latin typeface="+mj-lt"/>
                <a:cs typeface="Times New Roman" panose="02020603050405020304" pitchFamily="18" charset="0"/>
              </a:endParaRPr>
            </a:p>
            <a:p>
              <a:pPr eaLnBrk="0" hangingPunct="0"/>
              <a:r>
                <a:rPr lang="en-US" altLang="en-US" sz="1350" b="1" dirty="0">
                  <a:latin typeface="+mj-lt"/>
                  <a:ea typeface="Times New Roman" panose="02020603050405020304" pitchFamily="18" charset="0"/>
                  <a:cs typeface="Arial" panose="020B0604020202020204" pitchFamily="34" charset="0"/>
                </a:rPr>
                <a:t>Pressing matters</a:t>
              </a:r>
              <a:endParaRPr lang="en-US" altLang="en-US" sz="1350" b="1" dirty="0">
                <a:latin typeface="+mj-lt"/>
                <a:cs typeface="Times New Roman" panose="02020603050405020304" pitchFamily="18" charset="0"/>
              </a:endParaRPr>
            </a:p>
          </p:txBody>
        </p:sp>
      </p:grpSp>
      <p:sp>
        <p:nvSpPr>
          <p:cNvPr id="17" name="Rectangle 17"/>
          <p:cNvSpPr>
            <a:spLocks noChangeArrowheads="1"/>
          </p:cNvSpPr>
          <p:nvPr/>
        </p:nvSpPr>
        <p:spPr bwMode="auto">
          <a:xfrm>
            <a:off x="4653258" y="1250561"/>
            <a:ext cx="1154906" cy="116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722313">
              <a:spcBef>
                <a:spcPct val="20000"/>
              </a:spcBef>
              <a:buClr>
                <a:srgbClr val="000066"/>
              </a:buClr>
              <a:buSzPct val="80000"/>
              <a:buFont typeface="Wingdings" panose="05000000000000000000" pitchFamily="2" charset="2"/>
              <a:buChar char="n"/>
              <a:defRPr sz="2800">
                <a:solidFill>
                  <a:schemeClr val="tx1"/>
                </a:solidFill>
                <a:latin typeface="Arial" panose="020B0604020202020204" pitchFamily="34" charset="0"/>
              </a:defRPr>
            </a:lvl1pPr>
            <a:lvl2pPr marL="427038" defTabSz="722313">
              <a:spcBef>
                <a:spcPct val="20000"/>
              </a:spcBef>
              <a:buClr>
                <a:srgbClr val="000066"/>
              </a:buClr>
              <a:buSzPct val="110000"/>
              <a:buFont typeface="Wingdings 2" panose="05020102010507070707" pitchFamily="18" charset="2"/>
              <a:buChar char=""/>
              <a:defRPr sz="2400">
                <a:solidFill>
                  <a:schemeClr val="tx1"/>
                </a:solidFill>
                <a:latin typeface="Arial" panose="020B0604020202020204" pitchFamily="34" charset="0"/>
              </a:defRPr>
            </a:lvl2pPr>
            <a:lvl3pPr marL="796925" defTabSz="722313">
              <a:spcBef>
                <a:spcPct val="20000"/>
              </a:spcBef>
              <a:buClr>
                <a:srgbClr val="000066"/>
              </a:buClr>
              <a:buSzPct val="90000"/>
              <a:buFont typeface="Wingdings 2" panose="05020102010507070707" pitchFamily="18" charset="2"/>
              <a:buChar char="®"/>
              <a:defRPr sz="2000">
                <a:solidFill>
                  <a:schemeClr val="tx1"/>
                </a:solidFill>
                <a:latin typeface="Arial" panose="020B0604020202020204" pitchFamily="34" charset="0"/>
              </a:defRPr>
            </a:lvl3pPr>
            <a:lvl4pPr marL="1454150" defTabSz="722313">
              <a:spcBef>
                <a:spcPct val="20000"/>
              </a:spcBef>
              <a:buChar char="–"/>
              <a:defRPr>
                <a:solidFill>
                  <a:schemeClr val="tx1"/>
                </a:solidFill>
                <a:latin typeface="Arial" panose="020B0604020202020204" pitchFamily="34" charset="0"/>
              </a:defRPr>
            </a:lvl4pPr>
            <a:lvl5pPr marL="1939925" defTabSz="722313">
              <a:spcBef>
                <a:spcPct val="20000"/>
              </a:spcBef>
              <a:buChar char="»"/>
              <a:defRPr>
                <a:solidFill>
                  <a:schemeClr val="tx1"/>
                </a:solidFill>
                <a:latin typeface="Arial" panose="020B0604020202020204" pitchFamily="34" charset="0"/>
              </a:defRPr>
            </a:lvl5pPr>
            <a:lvl6pPr marL="2397125" defTabSz="722313" fontAlgn="base">
              <a:spcBef>
                <a:spcPct val="20000"/>
              </a:spcBef>
              <a:spcAft>
                <a:spcPct val="0"/>
              </a:spcAft>
              <a:buChar char="»"/>
              <a:defRPr>
                <a:solidFill>
                  <a:schemeClr val="tx1"/>
                </a:solidFill>
                <a:latin typeface="Arial" panose="020B0604020202020204" pitchFamily="34" charset="0"/>
              </a:defRPr>
            </a:lvl6pPr>
            <a:lvl7pPr marL="2854325" defTabSz="722313" fontAlgn="base">
              <a:spcBef>
                <a:spcPct val="20000"/>
              </a:spcBef>
              <a:spcAft>
                <a:spcPct val="0"/>
              </a:spcAft>
              <a:buChar char="»"/>
              <a:defRPr>
                <a:solidFill>
                  <a:schemeClr val="tx1"/>
                </a:solidFill>
                <a:latin typeface="Arial" panose="020B0604020202020204" pitchFamily="34" charset="0"/>
              </a:defRPr>
            </a:lvl7pPr>
            <a:lvl8pPr marL="3311525" defTabSz="722313" fontAlgn="base">
              <a:spcBef>
                <a:spcPct val="20000"/>
              </a:spcBef>
              <a:spcAft>
                <a:spcPct val="0"/>
              </a:spcAft>
              <a:buChar char="»"/>
              <a:defRPr>
                <a:solidFill>
                  <a:schemeClr val="tx1"/>
                </a:solidFill>
                <a:latin typeface="Arial" panose="020B0604020202020204" pitchFamily="34" charset="0"/>
              </a:defRPr>
            </a:lvl8pPr>
            <a:lvl9pPr marL="3768725" defTabSz="722313"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en-US" sz="1425">
              <a:latin typeface="+mj-lt"/>
            </a:endParaRPr>
          </a:p>
        </p:txBody>
      </p:sp>
      <p:sp>
        <p:nvSpPr>
          <p:cNvPr id="18" name="Rectangle 18"/>
          <p:cNvSpPr>
            <a:spLocks noChangeArrowheads="1"/>
          </p:cNvSpPr>
          <p:nvPr/>
        </p:nvSpPr>
        <p:spPr bwMode="auto">
          <a:xfrm>
            <a:off x="4653258" y="3256764"/>
            <a:ext cx="1154906" cy="1153715"/>
          </a:xfrm>
          <a:prstGeom prst="rect">
            <a:avLst/>
          </a:prstGeom>
          <a:gradFill rotWithShape="1">
            <a:gsLst>
              <a:gs pos="0">
                <a:srgbClr val="99CCFF">
                  <a:gamma/>
                  <a:shade val="46275"/>
                  <a:invGamma/>
                </a:srgbClr>
              </a:gs>
              <a:gs pos="50000">
                <a:srgbClr val="99CCFF"/>
              </a:gs>
              <a:gs pos="100000">
                <a:srgbClr val="99CCFF">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hangingPunct="0"/>
            <a:r>
              <a:rPr lang="en-US" altLang="en-US" sz="1200" b="1" dirty="0">
                <a:latin typeface="+mj-lt"/>
                <a:ea typeface="Times New Roman" panose="02020603050405020304" pitchFamily="18" charset="0"/>
                <a:cs typeface="Arial" panose="020B0604020202020204" pitchFamily="34" charset="0"/>
              </a:rPr>
              <a:t>NOT </a:t>
            </a:r>
            <a:endParaRPr lang="en-US" altLang="en-US" sz="1200" b="1" dirty="0" smtClean="0">
              <a:latin typeface="+mj-lt"/>
              <a:ea typeface="Times New Roman" panose="02020603050405020304" pitchFamily="18" charset="0"/>
              <a:cs typeface="Arial" panose="020B0604020202020204" pitchFamily="34" charset="0"/>
            </a:endParaRPr>
          </a:p>
          <a:p>
            <a:pPr algn="ctr" eaLnBrk="0" hangingPunct="0"/>
            <a:r>
              <a:rPr lang="en-US" altLang="en-US" sz="1200" b="1" dirty="0" smtClean="0">
                <a:latin typeface="+mj-lt"/>
                <a:ea typeface="Times New Roman" panose="02020603050405020304" pitchFamily="18" charset="0"/>
                <a:cs typeface="Arial" panose="020B0604020202020204" pitchFamily="34" charset="0"/>
              </a:rPr>
              <a:t>IMPORTANT</a:t>
            </a:r>
            <a:endParaRPr lang="en-US" altLang="en-US" sz="1200" dirty="0">
              <a:latin typeface="+mj-lt"/>
              <a:ea typeface="Times New Roman" panose="02020603050405020304" pitchFamily="18" charset="0"/>
              <a:cs typeface="Arial" panose="020B0604020202020204" pitchFamily="34" charset="0"/>
            </a:endParaRPr>
          </a:p>
        </p:txBody>
      </p:sp>
      <p:sp>
        <p:nvSpPr>
          <p:cNvPr id="19" name="Rectangle 19"/>
          <p:cNvSpPr>
            <a:spLocks noChangeArrowheads="1"/>
          </p:cNvSpPr>
          <p:nvPr/>
        </p:nvSpPr>
        <p:spPr bwMode="auto">
          <a:xfrm>
            <a:off x="4653258" y="2066139"/>
            <a:ext cx="1154906" cy="1190625"/>
          </a:xfrm>
          <a:prstGeom prst="rect">
            <a:avLst/>
          </a:prstGeom>
          <a:gradFill rotWithShape="1">
            <a:gsLst>
              <a:gs pos="0">
                <a:srgbClr val="99CCFF">
                  <a:gamma/>
                  <a:shade val="46275"/>
                  <a:invGamma/>
                </a:srgbClr>
              </a:gs>
              <a:gs pos="50000">
                <a:srgbClr val="99CCFF"/>
              </a:gs>
              <a:gs pos="100000">
                <a:srgbClr val="99CCFF">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hangingPunct="0"/>
            <a:r>
              <a:rPr lang="en-US" altLang="en-US" sz="1200" b="1" dirty="0">
                <a:latin typeface="+mj-lt"/>
                <a:ea typeface="Times New Roman" panose="02020603050405020304" pitchFamily="18" charset="0"/>
                <a:cs typeface="Arial" panose="020B0604020202020204" pitchFamily="34" charset="0"/>
              </a:rPr>
              <a:t>IMPORTANT</a:t>
            </a:r>
            <a:endParaRPr lang="en-US" altLang="en-US" sz="1200" dirty="0">
              <a:latin typeface="+mj-lt"/>
              <a:ea typeface="Times New Roman" panose="02020603050405020304" pitchFamily="18" charset="0"/>
              <a:cs typeface="Arial" panose="020B0604020202020204" pitchFamily="34" charset="0"/>
            </a:endParaRPr>
          </a:p>
        </p:txBody>
      </p:sp>
      <p:sp>
        <p:nvSpPr>
          <p:cNvPr id="20" name="Rectangle 20"/>
          <p:cNvSpPr>
            <a:spLocks noChangeArrowheads="1"/>
          </p:cNvSpPr>
          <p:nvPr/>
        </p:nvSpPr>
        <p:spPr bwMode="auto">
          <a:xfrm>
            <a:off x="7258345" y="1250560"/>
            <a:ext cx="1418034" cy="810816"/>
          </a:xfrm>
          <a:prstGeom prst="rect">
            <a:avLst/>
          </a:prstGeom>
          <a:gradFill rotWithShape="1">
            <a:gsLst>
              <a:gs pos="0">
                <a:srgbClr val="99CCFF">
                  <a:gamma/>
                  <a:shade val="46275"/>
                  <a:invGamma/>
                </a:srgbClr>
              </a:gs>
              <a:gs pos="50000">
                <a:srgbClr val="99CCFF"/>
              </a:gs>
              <a:gs pos="100000">
                <a:srgbClr val="99CCFF">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eaLnBrk="0" hangingPunct="0"/>
            <a:r>
              <a:rPr lang="en-US" altLang="en-US" sz="1200" b="1" dirty="0">
                <a:latin typeface="+mj-lt"/>
                <a:ea typeface="Times New Roman" panose="02020603050405020304" pitchFamily="18" charset="0"/>
                <a:cs typeface="Arial" panose="020B0604020202020204" pitchFamily="34" charset="0"/>
              </a:rPr>
              <a:t/>
            </a:r>
            <a:br>
              <a:rPr lang="en-US" altLang="en-US" sz="1200" b="1" dirty="0">
                <a:latin typeface="+mj-lt"/>
                <a:ea typeface="Times New Roman" panose="02020603050405020304" pitchFamily="18" charset="0"/>
                <a:cs typeface="Arial" panose="020B0604020202020204" pitchFamily="34" charset="0"/>
              </a:rPr>
            </a:br>
            <a:r>
              <a:rPr lang="en-US" altLang="en-US" sz="1200" b="1" dirty="0">
                <a:latin typeface="+mj-lt"/>
                <a:ea typeface="Times New Roman" panose="02020603050405020304" pitchFamily="18" charset="0"/>
                <a:cs typeface="Arial" panose="020B0604020202020204" pitchFamily="34" charset="0"/>
              </a:rPr>
              <a:t>NOT </a:t>
            </a:r>
            <a:br>
              <a:rPr lang="en-US" altLang="en-US" sz="1200" b="1" dirty="0">
                <a:latin typeface="+mj-lt"/>
                <a:ea typeface="Times New Roman" panose="02020603050405020304" pitchFamily="18" charset="0"/>
                <a:cs typeface="Arial" panose="020B0604020202020204" pitchFamily="34" charset="0"/>
              </a:rPr>
            </a:br>
            <a:r>
              <a:rPr lang="en-US" altLang="en-US" sz="1200" b="1" dirty="0">
                <a:latin typeface="+mj-lt"/>
                <a:ea typeface="Times New Roman" panose="02020603050405020304" pitchFamily="18" charset="0"/>
                <a:cs typeface="Arial" panose="020B0604020202020204" pitchFamily="34" charset="0"/>
              </a:rPr>
              <a:t>URGENT</a:t>
            </a:r>
            <a:br>
              <a:rPr lang="en-US" altLang="en-US" sz="1200" b="1" dirty="0">
                <a:latin typeface="+mj-lt"/>
                <a:ea typeface="Times New Roman" panose="02020603050405020304" pitchFamily="18" charset="0"/>
                <a:cs typeface="Arial" panose="020B0604020202020204" pitchFamily="34" charset="0"/>
              </a:rPr>
            </a:br>
            <a:r>
              <a:rPr lang="en-US" altLang="en-US" sz="1200" b="1" dirty="0">
                <a:latin typeface="+mj-lt"/>
                <a:ea typeface="Times New Roman" panose="02020603050405020304" pitchFamily="18" charset="0"/>
                <a:cs typeface="Arial" panose="020B0604020202020204" pitchFamily="34" charset="0"/>
              </a:rPr>
              <a:t/>
            </a:r>
            <a:br>
              <a:rPr lang="en-US" altLang="en-US" sz="1200" b="1" dirty="0">
                <a:latin typeface="+mj-lt"/>
                <a:ea typeface="Times New Roman" panose="02020603050405020304" pitchFamily="18" charset="0"/>
                <a:cs typeface="Arial" panose="020B0604020202020204" pitchFamily="34" charset="0"/>
              </a:rPr>
            </a:br>
            <a:endParaRPr lang="en-US" altLang="en-US" sz="1200" dirty="0">
              <a:latin typeface="+mj-lt"/>
              <a:ea typeface="Times New Roman" panose="02020603050405020304" pitchFamily="18" charset="0"/>
              <a:cs typeface="Arial" panose="020B0604020202020204" pitchFamily="34" charset="0"/>
            </a:endParaRPr>
          </a:p>
        </p:txBody>
      </p:sp>
      <p:sp>
        <p:nvSpPr>
          <p:cNvPr id="21" name="Rectangle 21"/>
          <p:cNvSpPr>
            <a:spLocks noChangeArrowheads="1"/>
          </p:cNvSpPr>
          <p:nvPr/>
        </p:nvSpPr>
        <p:spPr bwMode="auto">
          <a:xfrm>
            <a:off x="5808164" y="1250560"/>
            <a:ext cx="1450181" cy="810816"/>
          </a:xfrm>
          <a:prstGeom prst="rect">
            <a:avLst/>
          </a:prstGeom>
          <a:gradFill rotWithShape="1">
            <a:gsLst>
              <a:gs pos="0">
                <a:srgbClr val="99CCFF">
                  <a:gamma/>
                  <a:shade val="46275"/>
                  <a:invGamma/>
                </a:srgbClr>
              </a:gs>
              <a:gs pos="50000">
                <a:srgbClr val="99CCFF"/>
              </a:gs>
              <a:gs pos="100000">
                <a:srgbClr val="99CCFF">
                  <a:gamma/>
                  <a:shade val="46275"/>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hangingPunct="0"/>
            <a:r>
              <a:rPr lang="en-US" altLang="en-US" sz="1200" b="1">
                <a:latin typeface="+mj-lt"/>
                <a:ea typeface="Times New Roman" panose="02020603050405020304" pitchFamily="18" charset="0"/>
                <a:cs typeface="Arial" panose="020B0604020202020204" pitchFamily="34" charset="0"/>
              </a:rPr>
              <a:t>URGENT</a:t>
            </a:r>
            <a:endParaRPr lang="en-US" altLang="en-US" sz="1200">
              <a:latin typeface="+mj-lt"/>
              <a:ea typeface="Times New Roman" panose="02020603050405020304" pitchFamily="18" charset="0"/>
              <a:cs typeface="Arial" panose="020B0604020202020204" pitchFamily="34" charset="0"/>
            </a:endParaRPr>
          </a:p>
        </p:txBody>
      </p:sp>
      <p:grpSp>
        <p:nvGrpSpPr>
          <p:cNvPr id="22" name="Group 22"/>
          <p:cNvGrpSpPr>
            <a:grpSpLocks/>
          </p:cNvGrpSpPr>
          <p:nvPr/>
        </p:nvGrpSpPr>
        <p:grpSpPr bwMode="auto">
          <a:xfrm>
            <a:off x="4653257" y="1250561"/>
            <a:ext cx="4023122" cy="3165872"/>
            <a:chOff x="1413" y="1419"/>
            <a:chExt cx="3379" cy="2659"/>
          </a:xfrm>
        </p:grpSpPr>
        <p:sp>
          <p:nvSpPr>
            <p:cNvPr id="23" name="Line 23"/>
            <p:cNvSpPr>
              <a:spLocks noChangeShapeType="1"/>
            </p:cNvSpPr>
            <p:nvPr/>
          </p:nvSpPr>
          <p:spPr bwMode="auto">
            <a:xfrm>
              <a:off x="1413" y="4078"/>
              <a:ext cx="337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US" sz="1350">
                <a:latin typeface="+mj-lt"/>
              </a:endParaRPr>
            </a:p>
          </p:txBody>
        </p:sp>
        <p:sp>
          <p:nvSpPr>
            <p:cNvPr id="24" name="Line 24"/>
            <p:cNvSpPr>
              <a:spLocks noChangeShapeType="1"/>
            </p:cNvSpPr>
            <p:nvPr/>
          </p:nvSpPr>
          <p:spPr bwMode="auto">
            <a:xfrm>
              <a:off x="4792" y="1419"/>
              <a:ext cx="0" cy="265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US" sz="1350">
                <a:latin typeface="+mj-lt"/>
              </a:endParaRPr>
            </a:p>
          </p:txBody>
        </p:sp>
        <p:sp>
          <p:nvSpPr>
            <p:cNvPr id="25" name="Line 25"/>
            <p:cNvSpPr>
              <a:spLocks noChangeShapeType="1"/>
            </p:cNvSpPr>
            <p:nvPr/>
          </p:nvSpPr>
          <p:spPr bwMode="auto">
            <a:xfrm>
              <a:off x="2383" y="1419"/>
              <a:ext cx="240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US" sz="1350">
                <a:latin typeface="+mj-lt"/>
              </a:endParaRPr>
            </a:p>
          </p:txBody>
        </p:sp>
        <p:sp>
          <p:nvSpPr>
            <p:cNvPr id="26" name="Line 26"/>
            <p:cNvSpPr>
              <a:spLocks noChangeShapeType="1"/>
            </p:cNvSpPr>
            <p:nvPr/>
          </p:nvSpPr>
          <p:spPr bwMode="auto">
            <a:xfrm>
              <a:off x="1413" y="2100"/>
              <a:ext cx="337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US" sz="1350">
                <a:latin typeface="+mj-lt"/>
              </a:endParaRPr>
            </a:p>
          </p:txBody>
        </p:sp>
        <p:sp>
          <p:nvSpPr>
            <p:cNvPr id="27" name="Line 27"/>
            <p:cNvSpPr>
              <a:spLocks noChangeShapeType="1"/>
            </p:cNvSpPr>
            <p:nvPr/>
          </p:nvSpPr>
          <p:spPr bwMode="auto">
            <a:xfrm>
              <a:off x="1413" y="2099"/>
              <a:ext cx="0" cy="197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US" sz="1350">
                <a:latin typeface="+mj-lt"/>
              </a:endParaRPr>
            </a:p>
          </p:txBody>
        </p:sp>
        <p:sp>
          <p:nvSpPr>
            <p:cNvPr id="28" name="Line 28"/>
            <p:cNvSpPr>
              <a:spLocks noChangeShapeType="1"/>
            </p:cNvSpPr>
            <p:nvPr/>
          </p:nvSpPr>
          <p:spPr bwMode="auto">
            <a:xfrm>
              <a:off x="2383" y="1419"/>
              <a:ext cx="0" cy="265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US" sz="1350">
                <a:latin typeface="+mj-lt"/>
              </a:endParaRPr>
            </a:p>
          </p:txBody>
        </p:sp>
        <p:sp>
          <p:nvSpPr>
            <p:cNvPr id="29" name="Line 29"/>
            <p:cNvSpPr>
              <a:spLocks noChangeShapeType="1"/>
            </p:cNvSpPr>
            <p:nvPr/>
          </p:nvSpPr>
          <p:spPr bwMode="auto">
            <a:xfrm>
              <a:off x="3601" y="1419"/>
              <a:ext cx="0" cy="265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US" sz="1350">
                <a:latin typeface="+mj-lt"/>
              </a:endParaRPr>
            </a:p>
          </p:txBody>
        </p:sp>
        <p:sp>
          <p:nvSpPr>
            <p:cNvPr id="30" name="Line 30"/>
            <p:cNvSpPr>
              <a:spLocks noChangeShapeType="1"/>
            </p:cNvSpPr>
            <p:nvPr/>
          </p:nvSpPr>
          <p:spPr bwMode="auto">
            <a:xfrm>
              <a:off x="1413" y="3103"/>
              <a:ext cx="337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US" sz="1350">
                <a:latin typeface="+mj-lt"/>
              </a:endParaRPr>
            </a:p>
          </p:txBody>
        </p:sp>
      </p:grpSp>
      <p:sp>
        <p:nvSpPr>
          <p:cNvPr id="36" name="AutoShape 37"/>
          <p:cNvSpPr>
            <a:spLocks noChangeArrowheads="1"/>
          </p:cNvSpPr>
          <p:nvPr/>
        </p:nvSpPr>
        <p:spPr bwMode="auto">
          <a:xfrm>
            <a:off x="8164493" y="1910167"/>
            <a:ext cx="641747" cy="620316"/>
          </a:xfrm>
          <a:prstGeom prst="star5">
            <a:avLst/>
          </a:prstGeom>
          <a:noFill/>
          <a:ln w="76200" cmpd="tri">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latin typeface="+mj-lt"/>
            </a:endParaRPr>
          </a:p>
        </p:txBody>
      </p:sp>
      <p:sp>
        <p:nvSpPr>
          <p:cNvPr id="38" name="Content Placeholder 2"/>
          <p:cNvSpPr txBox="1">
            <a:spLocks/>
          </p:cNvSpPr>
          <p:nvPr/>
        </p:nvSpPr>
        <p:spPr>
          <a:xfrm>
            <a:off x="214579" y="919199"/>
            <a:ext cx="4915381" cy="2414955"/>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j-lt"/>
              </a:rPr>
              <a:t>Stephen R. Covey, 1990</a:t>
            </a:r>
          </a:p>
          <a:p>
            <a:r>
              <a:rPr lang="en-US" sz="2400" dirty="0" smtClean="0">
                <a:latin typeface="+mj-lt"/>
              </a:rPr>
              <a:t>Habit </a:t>
            </a:r>
            <a:r>
              <a:rPr lang="en-US" sz="2400" dirty="0">
                <a:latin typeface="+mj-lt"/>
              </a:rPr>
              <a:t>3 - Put First Things </a:t>
            </a:r>
            <a:r>
              <a:rPr lang="en-US" sz="2400" dirty="0" smtClean="0">
                <a:latin typeface="+mj-lt"/>
              </a:rPr>
              <a:t>First</a:t>
            </a:r>
          </a:p>
          <a:p>
            <a:r>
              <a:rPr lang="en-US" sz="2400" dirty="0" smtClean="0">
                <a:latin typeface="+mj-lt"/>
              </a:rPr>
              <a:t>Quadrant </a:t>
            </a:r>
            <a:r>
              <a:rPr lang="en-US" sz="2400" dirty="0">
                <a:latin typeface="+mj-lt"/>
              </a:rPr>
              <a:t>II Activities</a:t>
            </a:r>
          </a:p>
          <a:p>
            <a:pPr lvl="1">
              <a:tabLst>
                <a:tab pos="1201738" algn="l"/>
              </a:tabLst>
            </a:pPr>
            <a:r>
              <a:rPr lang="en-US" sz="1400" dirty="0" smtClean="0">
                <a:latin typeface="+mj-lt"/>
              </a:rPr>
              <a:t>CDUG 	– CMS Data Users Group</a:t>
            </a:r>
          </a:p>
          <a:p>
            <a:pPr lvl="1">
              <a:tabLst>
                <a:tab pos="1195388" algn="l"/>
              </a:tabLst>
            </a:pPr>
            <a:r>
              <a:rPr lang="en-US" sz="1400" dirty="0" smtClean="0">
                <a:latin typeface="+mj-lt"/>
              </a:rPr>
              <a:t>SUG 	– CMS SAS Users Group</a:t>
            </a:r>
          </a:p>
          <a:p>
            <a:pPr lvl="1">
              <a:tabLst>
                <a:tab pos="1195388" algn="l"/>
              </a:tabLst>
            </a:pPr>
            <a:r>
              <a:rPr lang="en-US" sz="1400" dirty="0" smtClean="0">
                <a:latin typeface="+mj-lt"/>
              </a:rPr>
              <a:t>IBUG 	– </a:t>
            </a:r>
            <a:r>
              <a:rPr lang="en-US" sz="1400" dirty="0">
                <a:latin typeface="+mj-lt"/>
              </a:rPr>
              <a:t>CMS </a:t>
            </a:r>
            <a:r>
              <a:rPr lang="en-US" sz="1400" dirty="0" smtClean="0">
                <a:latin typeface="+mj-lt"/>
              </a:rPr>
              <a:t>Business Intelligence </a:t>
            </a:r>
            <a:r>
              <a:rPr lang="en-US" sz="1400" dirty="0">
                <a:latin typeface="+mj-lt"/>
              </a:rPr>
              <a:t>Users Group</a:t>
            </a:r>
          </a:p>
          <a:p>
            <a:pPr lvl="1">
              <a:tabLst>
                <a:tab pos="1195388" algn="l"/>
              </a:tabLst>
            </a:pPr>
            <a:r>
              <a:rPr lang="en-US" sz="1400" dirty="0" smtClean="0">
                <a:latin typeface="+mj-lt"/>
              </a:rPr>
              <a:t>PIDUG	– </a:t>
            </a:r>
            <a:r>
              <a:rPr lang="en-US" sz="1400" dirty="0">
                <a:latin typeface="+mj-lt"/>
              </a:rPr>
              <a:t>Program </a:t>
            </a:r>
            <a:r>
              <a:rPr lang="en-US" sz="1400" dirty="0" smtClean="0">
                <a:latin typeface="+mj-lt"/>
              </a:rPr>
              <a:t>Integrity Data </a:t>
            </a:r>
            <a:r>
              <a:rPr lang="en-US" sz="1400" dirty="0">
                <a:latin typeface="+mj-lt"/>
              </a:rPr>
              <a:t>Users Group</a:t>
            </a:r>
          </a:p>
          <a:p>
            <a:pPr lvl="1">
              <a:tabLst>
                <a:tab pos="1195388" algn="l"/>
              </a:tabLst>
            </a:pPr>
            <a:r>
              <a:rPr lang="en-US" sz="1400" dirty="0" smtClean="0">
                <a:latin typeface="+mj-lt"/>
              </a:rPr>
              <a:t>CMS Toastmasters</a:t>
            </a:r>
            <a:endParaRPr lang="en-US" sz="1400" dirty="0">
              <a:latin typeface="+mj-lt"/>
            </a:endParaRPr>
          </a:p>
        </p:txBody>
      </p:sp>
    </p:spTree>
    <p:extLst>
      <p:ext uri="{BB962C8B-B14F-4D97-AF65-F5344CB8AC3E}">
        <p14:creationId xmlns:p14="http://schemas.microsoft.com/office/powerpoint/2010/main" val="1849625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1001189" y="101601"/>
            <a:ext cx="7223760" cy="4356969"/>
          </a:xfrm>
          <a:prstGeom prst="rect">
            <a:avLst/>
          </a:prstGeom>
        </p:spPr>
      </p:pic>
      <p:sp>
        <p:nvSpPr>
          <p:cNvPr id="8" name="Down Arrow 7"/>
          <p:cNvSpPr/>
          <p:nvPr/>
        </p:nvSpPr>
        <p:spPr>
          <a:xfrm rot="3515631">
            <a:off x="4585106" y="1574076"/>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9" name="Down Arrow 8"/>
          <p:cNvSpPr/>
          <p:nvPr/>
        </p:nvSpPr>
        <p:spPr>
          <a:xfrm rot="3515631">
            <a:off x="3260059" y="433552"/>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 name="Slide Number Placeholder 2"/>
          <p:cNvSpPr>
            <a:spLocks noGrp="1"/>
          </p:cNvSpPr>
          <p:nvPr>
            <p:ph type="sldNum" sz="quarter" idx="10"/>
          </p:nvPr>
        </p:nvSpPr>
        <p:spPr/>
        <p:txBody>
          <a:bodyPr/>
          <a:lstStyle/>
          <a:p>
            <a:fld id="{7022FF3C-310F-4809-A5BE-BC5BA8AA108D}" type="slidenum">
              <a:rPr lang="en-US" smtClean="0"/>
              <a:t>30</a:t>
            </a:fld>
            <a:endParaRPr lang="en-US"/>
          </a:p>
        </p:txBody>
      </p:sp>
    </p:spTree>
    <p:extLst>
      <p:ext uri="{BB962C8B-B14F-4D97-AF65-F5344CB8AC3E}">
        <p14:creationId xmlns:p14="http://schemas.microsoft.com/office/powerpoint/2010/main" val="3808662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949046" y="101601"/>
            <a:ext cx="7210215" cy="4452946"/>
          </a:xfrm>
          <a:prstGeom prst="rect">
            <a:avLst/>
          </a:prstGeom>
        </p:spPr>
      </p:pic>
      <p:sp>
        <p:nvSpPr>
          <p:cNvPr id="7" name="Down Arrow 6"/>
          <p:cNvSpPr/>
          <p:nvPr/>
        </p:nvSpPr>
        <p:spPr>
          <a:xfrm rot="3515631">
            <a:off x="4276845" y="1135156"/>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 name="Slide Number Placeholder 2"/>
          <p:cNvSpPr>
            <a:spLocks noGrp="1"/>
          </p:cNvSpPr>
          <p:nvPr>
            <p:ph type="sldNum" sz="quarter" idx="10"/>
          </p:nvPr>
        </p:nvSpPr>
        <p:spPr/>
        <p:txBody>
          <a:bodyPr/>
          <a:lstStyle/>
          <a:p>
            <a:fld id="{7022FF3C-310F-4809-A5BE-BC5BA8AA108D}" type="slidenum">
              <a:rPr lang="en-US" smtClean="0"/>
              <a:t>31</a:t>
            </a:fld>
            <a:endParaRPr lang="en-US"/>
          </a:p>
        </p:txBody>
      </p:sp>
      <p:sp>
        <p:nvSpPr>
          <p:cNvPr id="8" name="Down Arrow 7"/>
          <p:cNvSpPr/>
          <p:nvPr/>
        </p:nvSpPr>
        <p:spPr>
          <a:xfrm rot="3515631">
            <a:off x="3868031" y="3451410"/>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703687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32</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027559" y="101601"/>
            <a:ext cx="7088882" cy="5041899"/>
          </a:xfrm>
          <a:prstGeom prst="rect">
            <a:avLst/>
          </a:prstGeom>
        </p:spPr>
      </p:pic>
      <p:sp>
        <p:nvSpPr>
          <p:cNvPr id="6" name="Down Arrow 5"/>
          <p:cNvSpPr/>
          <p:nvPr/>
        </p:nvSpPr>
        <p:spPr>
          <a:xfrm rot="3515631">
            <a:off x="3313208" y="1064818"/>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Down Arrow 6"/>
          <p:cNvSpPr/>
          <p:nvPr/>
        </p:nvSpPr>
        <p:spPr>
          <a:xfrm rot="3515631">
            <a:off x="4080064" y="3800982"/>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45330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idx="1"/>
          </p:nvPr>
        </p:nvSpPr>
        <p:spPr>
          <a:xfrm>
            <a:off x="457200" y="1155619"/>
            <a:ext cx="8463280" cy="1818444"/>
          </a:xfrm>
        </p:spPr>
        <p:txBody>
          <a:bodyPr>
            <a:normAutofit/>
          </a:bodyPr>
          <a:lstStyle/>
          <a:p>
            <a:r>
              <a:rPr lang="en-US" sz="2000" dirty="0" smtClean="0"/>
              <a:t>Short </a:t>
            </a:r>
            <a:r>
              <a:rPr lang="en-US" sz="2000" dirty="0"/>
              <a:t>SAS Name: </a:t>
            </a:r>
            <a:r>
              <a:rPr lang="en-US" sz="2000" dirty="0" smtClean="0"/>
              <a:t>CLM_TYPE</a:t>
            </a:r>
            <a:endParaRPr lang="en-US" sz="2000" dirty="0"/>
          </a:p>
          <a:p>
            <a:r>
              <a:rPr lang="en-US" sz="2000" dirty="0" smtClean="0"/>
              <a:t>Long </a:t>
            </a:r>
            <a:r>
              <a:rPr lang="en-US" sz="2000" dirty="0"/>
              <a:t>SAS Name: </a:t>
            </a:r>
            <a:r>
              <a:rPr lang="en-US" sz="2000" dirty="0" smtClean="0"/>
              <a:t>NCH_CLM_TYPE_CD</a:t>
            </a:r>
            <a:endParaRPr lang="en-US" sz="2000" dirty="0"/>
          </a:p>
          <a:p>
            <a:r>
              <a:rPr lang="en-US" sz="2000" dirty="0" smtClean="0"/>
              <a:t>Used </a:t>
            </a:r>
            <a:r>
              <a:rPr lang="en-US" sz="2000" dirty="0"/>
              <a:t>to identify the type of claim </a:t>
            </a:r>
            <a:r>
              <a:rPr lang="en-US" sz="2000" dirty="0" smtClean="0"/>
              <a:t>being </a:t>
            </a:r>
            <a:r>
              <a:rPr lang="en-US" sz="2000" dirty="0"/>
              <a:t>processed in </a:t>
            </a:r>
            <a:r>
              <a:rPr lang="en-US" sz="2000" dirty="0" smtClean="0"/>
              <a:t>NCH</a:t>
            </a:r>
            <a:endParaRPr lang="en-US" sz="2000" dirty="0"/>
          </a:p>
          <a:p>
            <a:endParaRPr lang="en-US" sz="1800" dirty="0" smtClean="0"/>
          </a:p>
          <a:p>
            <a:endParaRPr lang="en-US" sz="1800" dirty="0"/>
          </a:p>
        </p:txBody>
      </p:sp>
      <p:sp>
        <p:nvSpPr>
          <p:cNvPr id="2" name="Title 1"/>
          <p:cNvSpPr>
            <a:spLocks noGrp="1"/>
          </p:cNvSpPr>
          <p:nvPr>
            <p:ph type="title"/>
          </p:nvPr>
        </p:nvSpPr>
        <p:spPr/>
        <p:txBody>
          <a:bodyPr/>
          <a:lstStyle/>
          <a:p>
            <a:r>
              <a:rPr lang="en-US" dirty="0" err="1" smtClean="0"/>
              <a:t>ResDAC</a:t>
            </a:r>
            <a:r>
              <a:rPr lang="en-US" dirty="0" smtClean="0"/>
              <a:t> Claim </a:t>
            </a:r>
            <a:r>
              <a:rPr lang="en-US" dirty="0"/>
              <a:t>Type Code Table</a:t>
            </a:r>
          </a:p>
        </p:txBody>
      </p:sp>
      <p:graphicFrame>
        <p:nvGraphicFramePr>
          <p:cNvPr id="4" name="Table 3"/>
          <p:cNvGraphicFramePr>
            <a:graphicFrameLocks noGrp="1"/>
          </p:cNvGraphicFramePr>
          <p:nvPr>
            <p:custDataLst>
              <p:tags r:id="rId1"/>
            </p:custDataLst>
            <p:extLst>
              <p:ext uri="{D42A27DB-BD31-4B8C-83A1-F6EECF244321}">
                <p14:modId xmlns:p14="http://schemas.microsoft.com/office/powerpoint/2010/main" val="4190585074"/>
              </p:ext>
            </p:extLst>
          </p:nvPr>
        </p:nvGraphicFramePr>
        <p:xfrm>
          <a:off x="1365252" y="2382008"/>
          <a:ext cx="6451032" cy="2275028"/>
        </p:xfrm>
        <a:graphic>
          <a:graphicData uri="http://schemas.openxmlformats.org/drawingml/2006/table">
            <a:tbl>
              <a:tblPr bandCol="1">
                <a:tableStyleId>{69CF1AB2-1976-4502-BF36-3FF5EA218861}</a:tableStyleId>
              </a:tblPr>
              <a:tblGrid>
                <a:gridCol w="1804606"/>
                <a:gridCol w="2360427"/>
                <a:gridCol w="1360968"/>
                <a:gridCol w="925031"/>
              </a:tblGrid>
              <a:tr h="325004">
                <a:tc rowSpan="5">
                  <a:txBody>
                    <a:bodyPr/>
                    <a:lstStyle/>
                    <a:p>
                      <a:pPr algn="ctr" fontAlgn="ctr"/>
                      <a:r>
                        <a:rPr lang="en-US" sz="1800" u="none" strike="noStrike" dirty="0">
                          <a:effectLst/>
                          <a:latin typeface="+mj-lt"/>
                        </a:rPr>
                        <a:t>Institutional</a:t>
                      </a:r>
                      <a:endParaRPr lang="en-US" sz="1800" b="0" i="0" u="none" strike="noStrike" dirty="0">
                        <a:solidFill>
                          <a:srgbClr val="000000"/>
                        </a:solidFill>
                        <a:effectLst/>
                        <a:latin typeface="+mj-lt"/>
                      </a:endParaRPr>
                    </a:p>
                  </a:txBody>
                  <a:tcPr marL="7144" marR="7144" marT="7144" marB="0" anchor="ctr"/>
                </a:tc>
                <a:tc>
                  <a:txBody>
                    <a:bodyPr/>
                    <a:lstStyle/>
                    <a:p>
                      <a:pPr algn="l" rtl="0" fontAlgn="t"/>
                      <a:r>
                        <a:rPr lang="en-US" sz="1800" u="none" strike="noStrike" dirty="0" smtClean="0">
                          <a:effectLst/>
                          <a:latin typeface="+mj-lt"/>
                        </a:rPr>
                        <a:t> Inpatient</a:t>
                      </a:r>
                      <a:endParaRPr lang="en-US" sz="1800" b="0" i="0" u="none" strike="noStrike" dirty="0">
                        <a:solidFill>
                          <a:srgbClr val="000000"/>
                        </a:solidFill>
                        <a:effectLst/>
                        <a:latin typeface="+mj-lt"/>
                      </a:endParaRPr>
                    </a:p>
                  </a:txBody>
                  <a:tcPr marL="7144" marR="7144" marT="7144" marB="0" anchor="ctr"/>
                </a:tc>
                <a:tc>
                  <a:txBody>
                    <a:bodyPr/>
                    <a:lstStyle/>
                    <a:p>
                      <a:pPr algn="l" fontAlgn="b"/>
                      <a:r>
                        <a:rPr lang="en-US" sz="1800" u="none" strike="noStrike" dirty="0" smtClean="0">
                          <a:effectLst/>
                          <a:latin typeface="+mj-lt"/>
                        </a:rPr>
                        <a:t> Part </a:t>
                      </a:r>
                      <a:r>
                        <a:rPr lang="en-US" sz="1800" u="none" strike="noStrike" dirty="0">
                          <a:effectLst/>
                          <a:latin typeface="+mj-lt"/>
                        </a:rPr>
                        <a:t>A</a:t>
                      </a:r>
                      <a:endParaRPr lang="en-US" sz="1800" b="0" i="0" u="none" strike="noStrike" dirty="0">
                        <a:solidFill>
                          <a:srgbClr val="000000"/>
                        </a:solidFill>
                        <a:effectLst/>
                        <a:latin typeface="+mj-lt"/>
                      </a:endParaRPr>
                    </a:p>
                  </a:txBody>
                  <a:tcPr marL="7144" marR="7144" marT="7144" marB="0" anchor="ctr"/>
                </a:tc>
                <a:tc>
                  <a:txBody>
                    <a:bodyPr/>
                    <a:lstStyle/>
                    <a:p>
                      <a:pPr algn="ctr" fontAlgn="b"/>
                      <a:r>
                        <a:rPr lang="en-US" sz="1800" b="0" i="0" u="none" strike="noStrike" dirty="0" smtClean="0">
                          <a:solidFill>
                            <a:srgbClr val="000000"/>
                          </a:solidFill>
                          <a:effectLst/>
                          <a:latin typeface="+mj-lt"/>
                        </a:rPr>
                        <a:t>60</a:t>
                      </a:r>
                    </a:p>
                  </a:txBody>
                  <a:tcPr marL="7144" marR="7144" marT="7144" marB="0" anchor="ctr"/>
                </a:tc>
              </a:tr>
              <a:tr h="325004">
                <a:tc vMerge="1">
                  <a:txBody>
                    <a:bodyPr/>
                    <a:lstStyle/>
                    <a:p>
                      <a:endParaRPr lang="en-US"/>
                    </a:p>
                  </a:txBody>
                  <a:tcPr/>
                </a:tc>
                <a:tc>
                  <a:txBody>
                    <a:bodyPr/>
                    <a:lstStyle/>
                    <a:p>
                      <a:pPr algn="l" rtl="0" fontAlgn="t"/>
                      <a:r>
                        <a:rPr lang="en-US" sz="1800" u="none" strike="noStrike" dirty="0" smtClean="0">
                          <a:effectLst/>
                          <a:latin typeface="+mj-lt"/>
                        </a:rPr>
                        <a:t> Skilled </a:t>
                      </a:r>
                      <a:r>
                        <a:rPr lang="en-US" sz="1800" u="none" strike="noStrike" dirty="0">
                          <a:effectLst/>
                          <a:latin typeface="+mj-lt"/>
                        </a:rPr>
                        <a:t>Nursing </a:t>
                      </a:r>
                      <a:endParaRPr lang="en-US" sz="1800" b="0" i="0" u="none" strike="noStrike" dirty="0">
                        <a:solidFill>
                          <a:srgbClr val="000000"/>
                        </a:solidFill>
                        <a:effectLst/>
                        <a:latin typeface="+mj-lt"/>
                      </a:endParaRPr>
                    </a:p>
                  </a:txBody>
                  <a:tcPr marL="7144" marR="7144" marT="7144" marB="0" anchor="ctr"/>
                </a:tc>
                <a:tc>
                  <a:txBody>
                    <a:bodyPr/>
                    <a:lstStyle/>
                    <a:p>
                      <a:pPr algn="l" fontAlgn="b"/>
                      <a:r>
                        <a:rPr lang="en-US" sz="1800" u="none" strike="noStrike" dirty="0" smtClean="0">
                          <a:effectLst/>
                          <a:latin typeface="+mj-lt"/>
                        </a:rPr>
                        <a:t> Part </a:t>
                      </a:r>
                      <a:r>
                        <a:rPr lang="en-US" sz="1800" u="none" strike="noStrike" dirty="0">
                          <a:effectLst/>
                          <a:latin typeface="+mj-lt"/>
                        </a:rPr>
                        <a:t>A</a:t>
                      </a:r>
                      <a:endParaRPr lang="en-US" sz="1800" b="0" i="0" u="none" strike="noStrike" dirty="0">
                        <a:solidFill>
                          <a:srgbClr val="000000"/>
                        </a:solidFill>
                        <a:effectLst/>
                        <a:latin typeface="+mj-lt"/>
                      </a:endParaRPr>
                    </a:p>
                  </a:txBody>
                  <a:tcPr marL="7144" marR="7144" marT="7144" marB="0" anchor="ctr"/>
                </a:tc>
                <a:tc>
                  <a:txBody>
                    <a:bodyPr/>
                    <a:lstStyle/>
                    <a:p>
                      <a:pPr algn="ctr" fontAlgn="b"/>
                      <a:r>
                        <a:rPr lang="en-US" sz="1800" b="0" i="0" u="none" strike="noStrike" dirty="0" smtClean="0">
                          <a:solidFill>
                            <a:srgbClr val="000000"/>
                          </a:solidFill>
                          <a:effectLst/>
                          <a:latin typeface="+mj-lt"/>
                        </a:rPr>
                        <a:t>20,30</a:t>
                      </a:r>
                      <a:endParaRPr lang="en-US" sz="1800" b="0" i="0" u="none" strike="noStrike" dirty="0">
                        <a:solidFill>
                          <a:srgbClr val="000000"/>
                        </a:solidFill>
                        <a:effectLst/>
                        <a:latin typeface="+mj-lt"/>
                      </a:endParaRPr>
                    </a:p>
                  </a:txBody>
                  <a:tcPr marL="7144" marR="7144" marT="7144" marB="0" anchor="ctr"/>
                </a:tc>
              </a:tr>
              <a:tr h="325004">
                <a:tc vMerge="1">
                  <a:txBody>
                    <a:bodyPr/>
                    <a:lstStyle/>
                    <a:p>
                      <a:endParaRPr lang="en-US"/>
                    </a:p>
                  </a:txBody>
                  <a:tcPr/>
                </a:tc>
                <a:tc>
                  <a:txBody>
                    <a:bodyPr/>
                    <a:lstStyle/>
                    <a:p>
                      <a:pPr algn="l" rtl="0" fontAlgn="t"/>
                      <a:r>
                        <a:rPr lang="en-US" sz="1800" u="none" strike="noStrike" dirty="0" smtClean="0">
                          <a:effectLst/>
                          <a:latin typeface="+mj-lt"/>
                        </a:rPr>
                        <a:t> Hospice</a:t>
                      </a:r>
                      <a:endParaRPr lang="en-US" sz="1800" b="0" i="0" u="none" strike="noStrike" dirty="0">
                        <a:solidFill>
                          <a:srgbClr val="000000"/>
                        </a:solidFill>
                        <a:effectLst/>
                        <a:latin typeface="+mj-lt"/>
                      </a:endParaRPr>
                    </a:p>
                  </a:txBody>
                  <a:tcPr marL="7144" marR="7144" marT="7144" marB="0" anchor="ctr"/>
                </a:tc>
                <a:tc>
                  <a:txBody>
                    <a:bodyPr/>
                    <a:lstStyle/>
                    <a:p>
                      <a:pPr algn="l" fontAlgn="b"/>
                      <a:r>
                        <a:rPr lang="en-US" sz="1800" u="none" strike="noStrike" dirty="0" smtClean="0">
                          <a:effectLst/>
                          <a:latin typeface="+mj-lt"/>
                        </a:rPr>
                        <a:t> Part </a:t>
                      </a:r>
                      <a:r>
                        <a:rPr lang="en-US" sz="1800" u="none" strike="noStrike" dirty="0">
                          <a:effectLst/>
                          <a:latin typeface="+mj-lt"/>
                        </a:rPr>
                        <a:t>A</a:t>
                      </a:r>
                      <a:endParaRPr lang="en-US" sz="1800" b="0" i="0" u="none" strike="noStrike" dirty="0">
                        <a:solidFill>
                          <a:srgbClr val="000000"/>
                        </a:solidFill>
                        <a:effectLst/>
                        <a:latin typeface="+mj-lt"/>
                      </a:endParaRPr>
                    </a:p>
                  </a:txBody>
                  <a:tcPr marL="7144" marR="7144" marT="7144" marB="0" anchor="ctr"/>
                </a:tc>
                <a:tc>
                  <a:txBody>
                    <a:bodyPr/>
                    <a:lstStyle/>
                    <a:p>
                      <a:pPr algn="ctr" fontAlgn="b"/>
                      <a:r>
                        <a:rPr lang="en-US" sz="1800" b="0" i="0" u="none" strike="noStrike" dirty="0" smtClean="0">
                          <a:solidFill>
                            <a:srgbClr val="000000"/>
                          </a:solidFill>
                          <a:effectLst/>
                          <a:latin typeface="+mj-lt"/>
                        </a:rPr>
                        <a:t>50</a:t>
                      </a:r>
                      <a:endParaRPr lang="en-US" sz="1800" b="0" i="0" u="none" strike="noStrike" dirty="0">
                        <a:solidFill>
                          <a:srgbClr val="000000"/>
                        </a:solidFill>
                        <a:effectLst/>
                        <a:latin typeface="+mj-lt"/>
                      </a:endParaRPr>
                    </a:p>
                  </a:txBody>
                  <a:tcPr marL="7144" marR="7144" marT="7144" marB="0" anchor="ctr"/>
                </a:tc>
              </a:tr>
              <a:tr h="325004">
                <a:tc vMerge="1">
                  <a:txBody>
                    <a:bodyPr/>
                    <a:lstStyle/>
                    <a:p>
                      <a:endParaRPr lang="en-US"/>
                    </a:p>
                  </a:txBody>
                  <a:tcPr/>
                </a:tc>
                <a:tc>
                  <a:txBody>
                    <a:bodyPr/>
                    <a:lstStyle/>
                    <a:p>
                      <a:pPr algn="l" rtl="0" fontAlgn="t"/>
                      <a:r>
                        <a:rPr lang="en-US" sz="1800" u="none" strike="noStrike" dirty="0" smtClean="0">
                          <a:effectLst/>
                          <a:latin typeface="+mj-lt"/>
                        </a:rPr>
                        <a:t> Home </a:t>
                      </a:r>
                      <a:r>
                        <a:rPr lang="en-US" sz="1800" u="none" strike="noStrike" dirty="0">
                          <a:effectLst/>
                          <a:latin typeface="+mj-lt"/>
                        </a:rPr>
                        <a:t>Health</a:t>
                      </a:r>
                      <a:endParaRPr lang="en-US" sz="1800" b="0" i="0" u="none" strike="noStrike" dirty="0">
                        <a:solidFill>
                          <a:srgbClr val="000000"/>
                        </a:solidFill>
                        <a:effectLst/>
                        <a:latin typeface="+mj-lt"/>
                      </a:endParaRPr>
                    </a:p>
                  </a:txBody>
                  <a:tcPr marL="7144" marR="7144" marT="7144" marB="0" anchor="ctr"/>
                </a:tc>
                <a:tc>
                  <a:txBody>
                    <a:bodyPr/>
                    <a:lstStyle/>
                    <a:p>
                      <a:pPr algn="l" fontAlgn="b"/>
                      <a:r>
                        <a:rPr lang="en-US" sz="1800" u="none" strike="noStrike" dirty="0" smtClean="0">
                          <a:effectLst/>
                          <a:latin typeface="+mj-lt"/>
                        </a:rPr>
                        <a:t> Part A or B</a:t>
                      </a:r>
                      <a:endParaRPr lang="en-US" sz="1800" b="0" i="0" u="none" strike="noStrike" dirty="0">
                        <a:solidFill>
                          <a:srgbClr val="000000"/>
                        </a:solidFill>
                        <a:effectLst/>
                        <a:latin typeface="+mj-lt"/>
                      </a:endParaRPr>
                    </a:p>
                  </a:txBody>
                  <a:tcPr marL="7144" marR="7144" marT="7144" marB="0" anchor="ctr"/>
                </a:tc>
                <a:tc>
                  <a:txBody>
                    <a:bodyPr/>
                    <a:lstStyle/>
                    <a:p>
                      <a:pPr algn="ctr" fontAlgn="b"/>
                      <a:r>
                        <a:rPr lang="en-US" sz="1800" b="0" i="0" u="none" strike="noStrike" dirty="0" smtClean="0">
                          <a:solidFill>
                            <a:srgbClr val="000000"/>
                          </a:solidFill>
                          <a:effectLst/>
                          <a:latin typeface="+mj-lt"/>
                        </a:rPr>
                        <a:t>10</a:t>
                      </a:r>
                      <a:endParaRPr lang="en-US" sz="1800" b="0" i="0" u="none" strike="noStrike" dirty="0">
                        <a:solidFill>
                          <a:srgbClr val="000000"/>
                        </a:solidFill>
                        <a:effectLst/>
                        <a:latin typeface="+mj-lt"/>
                      </a:endParaRPr>
                    </a:p>
                  </a:txBody>
                  <a:tcPr marL="7144" marR="7144" marT="7144" marB="0" anchor="ctr"/>
                </a:tc>
              </a:tr>
              <a:tr h="325004">
                <a:tc vMerge="1">
                  <a:txBody>
                    <a:bodyPr/>
                    <a:lstStyle/>
                    <a:p>
                      <a:endParaRPr lang="en-US"/>
                    </a:p>
                  </a:txBody>
                  <a:tcPr/>
                </a:tc>
                <a:tc>
                  <a:txBody>
                    <a:bodyPr/>
                    <a:lstStyle/>
                    <a:p>
                      <a:pPr algn="l" rtl="0" fontAlgn="t"/>
                      <a:r>
                        <a:rPr lang="en-US" sz="1800" b="1" u="none" strike="noStrike" dirty="0" smtClean="0">
                          <a:effectLst/>
                          <a:latin typeface="+mj-lt"/>
                        </a:rPr>
                        <a:t> Outpatient</a:t>
                      </a:r>
                      <a:endParaRPr lang="en-US" sz="1800" b="1" i="0" u="none" strike="noStrike" dirty="0">
                        <a:solidFill>
                          <a:srgbClr val="000000"/>
                        </a:solidFill>
                        <a:effectLst/>
                        <a:latin typeface="+mj-lt"/>
                      </a:endParaRPr>
                    </a:p>
                  </a:txBody>
                  <a:tcPr marL="7144" marR="7144" marT="7144" marB="0" anchor="ctr"/>
                </a:tc>
                <a:tc>
                  <a:txBody>
                    <a:bodyPr/>
                    <a:lstStyle/>
                    <a:p>
                      <a:pPr algn="l" fontAlgn="b"/>
                      <a:r>
                        <a:rPr lang="en-US" sz="1800" b="1" u="none" strike="noStrike" dirty="0" smtClean="0">
                          <a:effectLst/>
                          <a:latin typeface="+mj-lt"/>
                        </a:rPr>
                        <a:t> Part </a:t>
                      </a:r>
                      <a:r>
                        <a:rPr lang="en-US" sz="1800" b="1" u="none" strike="noStrike" dirty="0">
                          <a:effectLst/>
                          <a:latin typeface="+mj-lt"/>
                        </a:rPr>
                        <a:t>B</a:t>
                      </a:r>
                      <a:endParaRPr lang="en-US" sz="1800" b="1" i="0" u="none" strike="noStrike" dirty="0">
                        <a:solidFill>
                          <a:srgbClr val="000000"/>
                        </a:solidFill>
                        <a:effectLst/>
                        <a:latin typeface="+mj-lt"/>
                      </a:endParaRPr>
                    </a:p>
                  </a:txBody>
                  <a:tcPr marL="7144" marR="7144" marT="7144" marB="0" anchor="ctr"/>
                </a:tc>
                <a:tc>
                  <a:txBody>
                    <a:bodyPr/>
                    <a:lstStyle/>
                    <a:p>
                      <a:pPr algn="ctr" fontAlgn="b"/>
                      <a:r>
                        <a:rPr lang="en-US" sz="1800" b="1" i="0" u="none" strike="noStrike" dirty="0" smtClean="0">
                          <a:solidFill>
                            <a:srgbClr val="000000"/>
                          </a:solidFill>
                          <a:effectLst/>
                          <a:latin typeface="+mj-lt"/>
                        </a:rPr>
                        <a:t>40</a:t>
                      </a:r>
                      <a:endParaRPr lang="en-US" sz="1800" b="1" i="0" u="none" strike="noStrike" dirty="0">
                        <a:solidFill>
                          <a:srgbClr val="000000"/>
                        </a:solidFill>
                        <a:effectLst/>
                        <a:latin typeface="+mj-lt"/>
                      </a:endParaRPr>
                    </a:p>
                  </a:txBody>
                  <a:tcPr marL="7144" marR="7144" marT="7144" marB="0" anchor="ctr"/>
                </a:tc>
              </a:tr>
              <a:tr h="325004">
                <a:tc rowSpan="2">
                  <a:txBody>
                    <a:bodyPr/>
                    <a:lstStyle/>
                    <a:p>
                      <a:pPr algn="ctr" fontAlgn="ctr"/>
                      <a:r>
                        <a:rPr lang="en-US" sz="1800" u="none" strike="noStrike" dirty="0">
                          <a:effectLst/>
                          <a:latin typeface="+mj-lt"/>
                        </a:rPr>
                        <a:t>Professional</a:t>
                      </a:r>
                      <a:endParaRPr lang="en-US" sz="1800" b="0" i="0" u="none" strike="noStrike" dirty="0">
                        <a:solidFill>
                          <a:srgbClr val="000000"/>
                        </a:solidFill>
                        <a:effectLst/>
                        <a:latin typeface="+mj-lt"/>
                      </a:endParaRPr>
                    </a:p>
                  </a:txBody>
                  <a:tcPr marL="7144" marR="7144" marT="7144" marB="0" anchor="ctr"/>
                </a:tc>
                <a:tc>
                  <a:txBody>
                    <a:bodyPr/>
                    <a:lstStyle/>
                    <a:p>
                      <a:pPr algn="l" rtl="0" fontAlgn="t"/>
                      <a:r>
                        <a:rPr lang="en-US" sz="1800" u="none" strike="noStrike" dirty="0" smtClean="0">
                          <a:effectLst/>
                          <a:latin typeface="+mj-lt"/>
                        </a:rPr>
                        <a:t> Physician</a:t>
                      </a:r>
                      <a:endParaRPr lang="en-US" sz="1800" b="0" i="0" u="none" strike="noStrike" dirty="0">
                        <a:solidFill>
                          <a:srgbClr val="000000"/>
                        </a:solidFill>
                        <a:effectLst/>
                        <a:latin typeface="+mj-lt"/>
                      </a:endParaRPr>
                    </a:p>
                  </a:txBody>
                  <a:tcPr marL="7144" marR="7144" marT="7144" marB="0" anchor="ctr"/>
                </a:tc>
                <a:tc>
                  <a:txBody>
                    <a:bodyPr/>
                    <a:lstStyle/>
                    <a:p>
                      <a:pPr algn="l" fontAlgn="b"/>
                      <a:r>
                        <a:rPr lang="en-US" sz="1800" u="none" strike="noStrike" dirty="0" smtClean="0">
                          <a:effectLst/>
                          <a:latin typeface="+mj-lt"/>
                        </a:rPr>
                        <a:t> Part </a:t>
                      </a:r>
                      <a:r>
                        <a:rPr lang="en-US" sz="1800" u="none" strike="noStrike" dirty="0">
                          <a:effectLst/>
                          <a:latin typeface="+mj-lt"/>
                        </a:rPr>
                        <a:t>B</a:t>
                      </a:r>
                      <a:endParaRPr lang="en-US" sz="1800" b="0" i="0" u="none" strike="noStrike" dirty="0">
                        <a:solidFill>
                          <a:srgbClr val="000000"/>
                        </a:solidFill>
                        <a:effectLst/>
                        <a:latin typeface="+mj-lt"/>
                      </a:endParaRPr>
                    </a:p>
                  </a:txBody>
                  <a:tcPr marL="7144" marR="7144" marT="7144" marB="0" anchor="ctr"/>
                </a:tc>
                <a:tc>
                  <a:txBody>
                    <a:bodyPr/>
                    <a:lstStyle/>
                    <a:p>
                      <a:pPr algn="ctr" fontAlgn="b"/>
                      <a:r>
                        <a:rPr lang="en-US" sz="1800" b="0" i="0" u="none" strike="noStrike" dirty="0" smtClean="0">
                          <a:solidFill>
                            <a:srgbClr val="000000"/>
                          </a:solidFill>
                          <a:effectLst/>
                          <a:latin typeface="+mj-lt"/>
                        </a:rPr>
                        <a:t>71,72</a:t>
                      </a:r>
                      <a:endParaRPr lang="en-US" sz="1800" b="0" i="0" u="none" strike="noStrike" dirty="0">
                        <a:solidFill>
                          <a:srgbClr val="000000"/>
                        </a:solidFill>
                        <a:effectLst/>
                        <a:latin typeface="+mj-lt"/>
                      </a:endParaRPr>
                    </a:p>
                  </a:txBody>
                  <a:tcPr marL="7144" marR="7144" marT="7144" marB="0" anchor="ctr"/>
                </a:tc>
              </a:tr>
              <a:tr h="325004">
                <a:tc vMerge="1">
                  <a:txBody>
                    <a:bodyPr/>
                    <a:lstStyle/>
                    <a:p>
                      <a:endParaRPr lang="en-US"/>
                    </a:p>
                  </a:txBody>
                  <a:tcPr/>
                </a:tc>
                <a:tc>
                  <a:txBody>
                    <a:bodyPr/>
                    <a:lstStyle/>
                    <a:p>
                      <a:pPr algn="l" rtl="0" fontAlgn="t"/>
                      <a:r>
                        <a:rPr lang="en-US" sz="1800" u="none" strike="noStrike" dirty="0" smtClean="0">
                          <a:effectLst/>
                          <a:latin typeface="+mj-lt"/>
                        </a:rPr>
                        <a:t> Medical </a:t>
                      </a:r>
                      <a:r>
                        <a:rPr lang="en-US" sz="1800" u="none" strike="noStrike" dirty="0">
                          <a:effectLst/>
                          <a:latin typeface="+mj-lt"/>
                        </a:rPr>
                        <a:t>Equipment</a:t>
                      </a:r>
                      <a:endParaRPr lang="en-US" sz="1800" b="0" i="0" u="none" strike="noStrike" dirty="0">
                        <a:solidFill>
                          <a:srgbClr val="000000"/>
                        </a:solidFill>
                        <a:effectLst/>
                        <a:latin typeface="+mj-lt"/>
                      </a:endParaRPr>
                    </a:p>
                  </a:txBody>
                  <a:tcPr marL="7144" marR="7144" marT="7144" marB="0" anchor="ctr"/>
                </a:tc>
                <a:tc>
                  <a:txBody>
                    <a:bodyPr/>
                    <a:lstStyle/>
                    <a:p>
                      <a:pPr algn="l" fontAlgn="b"/>
                      <a:r>
                        <a:rPr lang="en-US" sz="1800" u="none" strike="noStrike" dirty="0" smtClean="0">
                          <a:effectLst/>
                          <a:latin typeface="+mj-lt"/>
                        </a:rPr>
                        <a:t> Part </a:t>
                      </a:r>
                      <a:r>
                        <a:rPr lang="en-US" sz="1800" u="none" strike="noStrike" dirty="0">
                          <a:effectLst/>
                          <a:latin typeface="+mj-lt"/>
                        </a:rPr>
                        <a:t>B</a:t>
                      </a:r>
                      <a:endParaRPr lang="en-US" sz="1800" b="0" i="0" u="none" strike="noStrike" dirty="0">
                        <a:solidFill>
                          <a:srgbClr val="000000"/>
                        </a:solidFill>
                        <a:effectLst/>
                        <a:latin typeface="+mj-lt"/>
                      </a:endParaRPr>
                    </a:p>
                  </a:txBody>
                  <a:tcPr marL="7144" marR="7144" marT="7144" marB="0" anchor="ctr"/>
                </a:tc>
                <a:tc>
                  <a:txBody>
                    <a:bodyPr/>
                    <a:lstStyle/>
                    <a:p>
                      <a:pPr algn="ctr" fontAlgn="b"/>
                      <a:r>
                        <a:rPr lang="en-US" sz="1800" b="0" i="0" u="none" strike="noStrike" dirty="0" smtClean="0">
                          <a:solidFill>
                            <a:srgbClr val="000000"/>
                          </a:solidFill>
                          <a:effectLst/>
                          <a:latin typeface="+mj-lt"/>
                        </a:rPr>
                        <a:t>81,82</a:t>
                      </a:r>
                      <a:endParaRPr lang="en-US" sz="1800" b="0" i="0" u="none" strike="noStrike" dirty="0">
                        <a:solidFill>
                          <a:srgbClr val="000000"/>
                        </a:solidFill>
                        <a:effectLst/>
                        <a:latin typeface="+mj-lt"/>
                      </a:endParaRPr>
                    </a:p>
                  </a:txBody>
                  <a:tcPr marL="7144" marR="7144" marT="7144" marB="0" anchor="ctr"/>
                </a:tc>
              </a:tr>
            </a:tbl>
          </a:graphicData>
        </a:graphic>
      </p:graphicFrame>
      <p:sp>
        <p:nvSpPr>
          <p:cNvPr id="6" name="Down Arrow 5"/>
          <p:cNvSpPr/>
          <p:nvPr/>
        </p:nvSpPr>
        <p:spPr>
          <a:xfrm rot="5400000">
            <a:off x="7830460" y="3648955"/>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Slide Number Placeholder 6"/>
          <p:cNvSpPr>
            <a:spLocks noGrp="1"/>
          </p:cNvSpPr>
          <p:nvPr>
            <p:ph type="sldNum" sz="quarter" idx="10"/>
          </p:nvPr>
        </p:nvSpPr>
        <p:spPr/>
        <p:txBody>
          <a:bodyPr/>
          <a:lstStyle/>
          <a:p>
            <a:fld id="{7022FF3C-310F-4809-A5BE-BC5BA8AA108D}" type="slidenum">
              <a:rPr lang="en-US" smtClean="0"/>
              <a:t>33</a:t>
            </a:fld>
            <a:endParaRPr lang="en-US"/>
          </a:p>
        </p:txBody>
      </p:sp>
      <p:sp>
        <p:nvSpPr>
          <p:cNvPr id="8" name="Rectangle 7"/>
          <p:cNvSpPr/>
          <p:nvPr/>
        </p:nvSpPr>
        <p:spPr>
          <a:xfrm>
            <a:off x="257845" y="738290"/>
            <a:ext cx="8628309" cy="400110"/>
          </a:xfrm>
          <a:prstGeom prst="rect">
            <a:avLst/>
          </a:prstGeom>
        </p:spPr>
        <p:txBody>
          <a:bodyPr wrap="square">
            <a:spAutoFit/>
          </a:bodyPr>
          <a:lstStyle/>
          <a:p>
            <a:pPr lvl="1" algn="ctr"/>
            <a:r>
              <a:rPr lang="en-US" sz="2000" u="sng" dirty="0">
                <a:solidFill>
                  <a:srgbClr val="0000FF"/>
                </a:solidFill>
                <a:latin typeface="+mj-lt"/>
              </a:rPr>
              <a:t>https://www.resdac.org/cms-data/variables/nch-claim-type-code</a:t>
            </a:r>
          </a:p>
        </p:txBody>
      </p:sp>
    </p:spTree>
    <p:extLst>
      <p:ext uri="{BB962C8B-B14F-4D97-AF65-F5344CB8AC3E}">
        <p14:creationId xmlns:p14="http://schemas.microsoft.com/office/powerpoint/2010/main" val="36314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34</a:t>
            </a:fld>
            <a:endParaRPr lang="en-US"/>
          </a:p>
        </p:txBody>
      </p:sp>
      <p:sp>
        <p:nvSpPr>
          <p:cNvPr id="4" name="Title 3"/>
          <p:cNvSpPr>
            <a:spLocks noGrp="1"/>
          </p:cNvSpPr>
          <p:nvPr>
            <p:ph type="title"/>
          </p:nvPr>
        </p:nvSpPr>
        <p:spPr/>
        <p:txBody>
          <a:bodyPr/>
          <a:lstStyle/>
          <a:p>
            <a:r>
              <a:rPr lang="en-US" dirty="0"/>
              <a:t>https://</a:t>
            </a:r>
            <a:r>
              <a:rPr lang="en-US" dirty="0" smtClean="0"/>
              <a:t>www.ccwdata.org</a:t>
            </a:r>
            <a:endParaRPr lang="en-US" dirty="0"/>
          </a:p>
        </p:txBody>
      </p:sp>
      <p:pic>
        <p:nvPicPr>
          <p:cNvPr id="5" name="Picture 4">
            <a:hlinkClick r:id="rId2"/>
          </p:cNvPr>
          <p:cNvPicPr>
            <a:picLocks noChangeAspect="1"/>
          </p:cNvPicPr>
          <p:nvPr/>
        </p:nvPicPr>
        <p:blipFill>
          <a:blip r:embed="rId3"/>
          <a:stretch>
            <a:fillRect/>
          </a:stretch>
        </p:blipFill>
        <p:spPr>
          <a:xfrm>
            <a:off x="648122" y="696240"/>
            <a:ext cx="7817686" cy="4407068"/>
          </a:xfrm>
          <a:prstGeom prst="rect">
            <a:avLst/>
          </a:prstGeom>
        </p:spPr>
      </p:pic>
      <p:sp>
        <p:nvSpPr>
          <p:cNvPr id="6" name="Down Arrow 5"/>
          <p:cNvSpPr/>
          <p:nvPr/>
        </p:nvSpPr>
        <p:spPr>
          <a:xfrm rot="3515631">
            <a:off x="2278232" y="4277378"/>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Down Arrow 6"/>
          <p:cNvSpPr/>
          <p:nvPr/>
        </p:nvSpPr>
        <p:spPr>
          <a:xfrm rot="10800000">
            <a:off x="3634759" y="1962722"/>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362012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393831" y="771799"/>
            <a:ext cx="8524500" cy="4039595"/>
          </a:xfrm>
          <a:prstGeom prst="rect">
            <a:avLst/>
          </a:prstGeom>
        </p:spPr>
      </p:pic>
      <p:sp>
        <p:nvSpPr>
          <p:cNvPr id="2" name="Slide Number Placeholder 1"/>
          <p:cNvSpPr>
            <a:spLocks noGrp="1"/>
          </p:cNvSpPr>
          <p:nvPr>
            <p:ph type="sldNum" sz="quarter" idx="10"/>
          </p:nvPr>
        </p:nvSpPr>
        <p:spPr/>
        <p:txBody>
          <a:bodyPr/>
          <a:lstStyle/>
          <a:p>
            <a:fld id="{7022FF3C-310F-4809-A5BE-BC5BA8AA108D}" type="slidenum">
              <a:rPr lang="en-US" smtClean="0"/>
              <a:t>35</a:t>
            </a:fld>
            <a:endParaRPr lang="en-US"/>
          </a:p>
        </p:txBody>
      </p:sp>
      <p:sp>
        <p:nvSpPr>
          <p:cNvPr id="4" name="Title 3"/>
          <p:cNvSpPr>
            <a:spLocks noGrp="1"/>
          </p:cNvSpPr>
          <p:nvPr>
            <p:ph type="title"/>
          </p:nvPr>
        </p:nvSpPr>
        <p:spPr/>
        <p:txBody>
          <a:bodyPr/>
          <a:lstStyle/>
          <a:p>
            <a:r>
              <a:rPr lang="en-US" dirty="0" smtClean="0"/>
              <a:t>CCW Resource Center</a:t>
            </a:r>
            <a:endParaRPr lang="en-US" dirty="0"/>
          </a:p>
        </p:txBody>
      </p:sp>
      <p:sp>
        <p:nvSpPr>
          <p:cNvPr id="6" name="Down Arrow 5"/>
          <p:cNvSpPr/>
          <p:nvPr/>
        </p:nvSpPr>
        <p:spPr>
          <a:xfrm rot="16200000">
            <a:off x="6799826" y="2461373"/>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Down Arrow 6"/>
          <p:cNvSpPr/>
          <p:nvPr/>
        </p:nvSpPr>
        <p:spPr>
          <a:xfrm rot="16200000">
            <a:off x="4241779" y="3793602"/>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6273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36</a:t>
            </a:fld>
            <a:endParaRPr lang="en-US"/>
          </a:p>
        </p:txBody>
      </p:sp>
      <p:sp>
        <p:nvSpPr>
          <p:cNvPr id="3" name="Content Placeholder 2"/>
          <p:cNvSpPr>
            <a:spLocks noGrp="1"/>
          </p:cNvSpPr>
          <p:nvPr>
            <p:ph idx="1"/>
          </p:nvPr>
        </p:nvSpPr>
        <p:spPr>
          <a:xfrm>
            <a:off x="457200" y="1249905"/>
            <a:ext cx="8483600" cy="2661680"/>
          </a:xfrm>
        </p:spPr>
        <p:txBody>
          <a:bodyPr/>
          <a:lstStyle/>
          <a:p>
            <a:r>
              <a:rPr lang="en-US" sz="2000" dirty="0" smtClean="0"/>
              <a:t>Available at VRDC</a:t>
            </a:r>
          </a:p>
          <a:p>
            <a:r>
              <a:rPr lang="en-US" sz="2000" dirty="0" smtClean="0"/>
              <a:t>Used for Oracle Tables</a:t>
            </a:r>
            <a:endParaRPr lang="en-US" sz="2000" dirty="0"/>
          </a:p>
        </p:txBody>
      </p:sp>
      <p:sp>
        <p:nvSpPr>
          <p:cNvPr id="4" name="Title 3"/>
          <p:cNvSpPr>
            <a:spLocks noGrp="1"/>
          </p:cNvSpPr>
          <p:nvPr>
            <p:ph type="title"/>
          </p:nvPr>
        </p:nvSpPr>
        <p:spPr/>
        <p:txBody>
          <a:bodyPr/>
          <a:lstStyle/>
          <a:p>
            <a:r>
              <a:rPr lang="en-US" dirty="0" smtClean="0"/>
              <a:t>CCW Data Dictionaries </a:t>
            </a:r>
            <a:r>
              <a:rPr lang="en-US" dirty="0"/>
              <a:t>&amp; Data </a:t>
            </a:r>
            <a:r>
              <a:rPr lang="en-US" dirty="0" smtClean="0"/>
              <a:t>Models</a:t>
            </a:r>
            <a:endParaRPr lang="en-US" dirty="0"/>
          </a:p>
        </p:txBody>
      </p:sp>
      <p:pic>
        <p:nvPicPr>
          <p:cNvPr id="6" name="Picture 5"/>
          <p:cNvPicPr>
            <a:picLocks noChangeAspect="1"/>
          </p:cNvPicPr>
          <p:nvPr/>
        </p:nvPicPr>
        <p:blipFill>
          <a:blip r:embed="rId2"/>
          <a:stretch>
            <a:fillRect/>
          </a:stretch>
        </p:blipFill>
        <p:spPr>
          <a:xfrm>
            <a:off x="3258207" y="1132457"/>
            <a:ext cx="5155928" cy="3816558"/>
          </a:xfrm>
          <a:prstGeom prst="rect">
            <a:avLst/>
          </a:prstGeom>
        </p:spPr>
      </p:pic>
      <p:sp>
        <p:nvSpPr>
          <p:cNvPr id="7" name="Rectangle 6"/>
          <p:cNvSpPr/>
          <p:nvPr/>
        </p:nvSpPr>
        <p:spPr>
          <a:xfrm>
            <a:off x="257845" y="738290"/>
            <a:ext cx="8628309" cy="400110"/>
          </a:xfrm>
          <a:prstGeom prst="rect">
            <a:avLst/>
          </a:prstGeom>
        </p:spPr>
        <p:txBody>
          <a:bodyPr wrap="square">
            <a:spAutoFit/>
          </a:bodyPr>
          <a:lstStyle/>
          <a:p>
            <a:pPr algn="ctr"/>
            <a:r>
              <a:rPr lang="en-US" sz="2000" u="sng" dirty="0">
                <a:solidFill>
                  <a:srgbClr val="0000FF"/>
                </a:solidFill>
                <a:latin typeface="+mj-lt"/>
              </a:rPr>
              <a:t>R:\Documentation\Training\301 - Power User Training\Data Models</a:t>
            </a:r>
          </a:p>
        </p:txBody>
      </p:sp>
    </p:spTree>
    <p:extLst>
      <p:ext uri="{BB962C8B-B14F-4D97-AF65-F5344CB8AC3E}">
        <p14:creationId xmlns:p14="http://schemas.microsoft.com/office/powerpoint/2010/main" val="25147370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00160" y="1167141"/>
            <a:ext cx="5448300" cy="3600450"/>
          </a:xfrm>
          <a:prstGeom prst="rect">
            <a:avLst/>
          </a:prstGeom>
        </p:spPr>
      </p:pic>
      <p:sp>
        <p:nvSpPr>
          <p:cNvPr id="7" name="Text Placeholder 2"/>
          <p:cNvSpPr txBox="1">
            <a:spLocks/>
          </p:cNvSpPr>
          <p:nvPr/>
        </p:nvSpPr>
        <p:spPr>
          <a:xfrm>
            <a:off x="417015" y="1336728"/>
            <a:ext cx="3068905" cy="1535816"/>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400"/>
              </a:spcBef>
              <a:spcAft>
                <a:spcPts val="200"/>
              </a:spcAft>
              <a:buFont typeface="Arial" panose="020B0604020202020204" pitchFamily="34" charset="0"/>
              <a:buChar char="•"/>
              <a:defRPr sz="1800" b="0" kern="1200" baseline="0">
                <a:solidFill>
                  <a:srgbClr val="555659"/>
                </a:solidFill>
                <a:latin typeface="+mn-lt"/>
                <a:ea typeface="+mn-ea"/>
                <a:cs typeface="+mn-cs"/>
              </a:defRPr>
            </a:lvl1pPr>
            <a:lvl2pPr marL="690563" indent="-233363" algn="l" defTabSz="914400" rtl="0" eaLnBrk="1" latinLnBrk="0" hangingPunct="1">
              <a:lnSpc>
                <a:spcPct val="100000"/>
              </a:lnSpc>
              <a:spcBef>
                <a:spcPts val="0"/>
              </a:spcBef>
              <a:spcAft>
                <a:spcPts val="200"/>
              </a:spcAft>
              <a:buClr>
                <a:schemeClr val="tx1"/>
              </a:buClr>
              <a:buFont typeface="Arial" panose="020B0604020202020204" pitchFamily="34" charset="0"/>
              <a:buChar char="•"/>
              <a:defRPr sz="1800" b="0" kern="1200">
                <a:solidFill>
                  <a:srgbClr val="555659"/>
                </a:solidFill>
                <a:latin typeface="Century Gothic" panose="020B0502020202020204" pitchFamily="34" charset="0"/>
                <a:ea typeface="+mn-ea"/>
                <a:cs typeface="+mn-cs"/>
              </a:defRPr>
            </a:lvl2pPr>
            <a:lvl3pPr marL="1147763" indent="-233363" algn="l" defTabSz="914400" rtl="0" eaLnBrk="1" latinLnBrk="0" hangingPunct="1">
              <a:lnSpc>
                <a:spcPct val="100000"/>
              </a:lnSpc>
              <a:spcBef>
                <a:spcPts val="0"/>
              </a:spcBef>
              <a:spcAft>
                <a:spcPts val="200"/>
              </a:spcAft>
              <a:buClr>
                <a:schemeClr val="tx1"/>
              </a:buClr>
              <a:buFont typeface="Arial" panose="020B0604020202020204" pitchFamily="34" charset="0"/>
              <a:buChar char="•"/>
              <a:defRPr sz="1800" b="0" kern="1200">
                <a:solidFill>
                  <a:srgbClr val="555659"/>
                </a:solidFill>
                <a:latin typeface="Century Gothic" panose="020B0502020202020204" pitchFamily="34" charset="0"/>
                <a:ea typeface="+mn-ea"/>
                <a:cs typeface="+mn-cs"/>
              </a:defRPr>
            </a:lvl3pPr>
            <a:lvl4pPr marL="1604963" marR="0" indent="-233363" algn="l" defTabSz="914400" rtl="0" eaLnBrk="1" fontAlgn="auto" latinLnBrk="0" hangingPunct="1">
              <a:lnSpc>
                <a:spcPct val="100000"/>
              </a:lnSpc>
              <a:spcBef>
                <a:spcPts val="0"/>
              </a:spcBef>
              <a:spcAft>
                <a:spcPts val="200"/>
              </a:spcAft>
              <a:buClr>
                <a:schemeClr val="tx1"/>
              </a:buClr>
              <a:buSzTx/>
              <a:buFont typeface="Arial" panose="020B0604020202020204" pitchFamily="34" charset="0"/>
              <a:buChar char="•"/>
              <a:tabLst/>
              <a:defRPr sz="1800" b="0" kern="1200">
                <a:solidFill>
                  <a:srgbClr val="555659"/>
                </a:solidFill>
                <a:latin typeface="Century Gothic" panose="020B0502020202020204" pitchFamily="34" charset="0"/>
                <a:ea typeface="+mn-ea"/>
                <a:cs typeface="+mn-cs"/>
              </a:defRPr>
            </a:lvl4pPr>
            <a:lvl5pPr marL="2057400" indent="-228600" algn="l" defTabSz="914400" rtl="0" eaLnBrk="1" latinLnBrk="0" hangingPunct="1">
              <a:lnSpc>
                <a:spcPct val="100000"/>
              </a:lnSpc>
              <a:spcBef>
                <a:spcPts val="0"/>
              </a:spcBef>
              <a:spcAft>
                <a:spcPts val="200"/>
              </a:spcAft>
              <a:buFont typeface="Arial" panose="020B0604020202020204" pitchFamily="34" charset="0"/>
              <a:buChar char="•"/>
              <a:defRPr sz="1800" b="0" kern="1200">
                <a:solidFill>
                  <a:srgbClr val="555659"/>
                </a:solidFill>
                <a:latin typeface="Century Gothic" panose="020B0502020202020204" pitchFamily="34" charset="0"/>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0"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r>
              <a:rPr lang="en-US" sz="2000" dirty="0" smtClean="0">
                <a:solidFill>
                  <a:schemeClr val="tx1"/>
                </a:solidFill>
                <a:latin typeface="+mj-lt"/>
              </a:rPr>
              <a:t>CMS SharePoint Site</a:t>
            </a:r>
          </a:p>
          <a:p>
            <a:r>
              <a:rPr lang="en-US" sz="2000" dirty="0" smtClean="0">
                <a:solidFill>
                  <a:schemeClr val="tx1"/>
                </a:solidFill>
                <a:latin typeface="+mj-lt"/>
              </a:rPr>
              <a:t>Used for Teradata Tables</a:t>
            </a:r>
            <a:endParaRPr lang="en-US" sz="2000" dirty="0">
              <a:solidFill>
                <a:schemeClr val="tx1"/>
              </a:solidFill>
              <a:latin typeface="+mj-lt"/>
            </a:endParaRPr>
          </a:p>
        </p:txBody>
      </p:sp>
      <p:sp>
        <p:nvSpPr>
          <p:cNvPr id="8" name="Down Arrow 7"/>
          <p:cNvSpPr/>
          <p:nvPr/>
        </p:nvSpPr>
        <p:spPr>
          <a:xfrm rot="5400000">
            <a:off x="5080094" y="4240524"/>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1" name="Title 1"/>
          <p:cNvSpPr>
            <a:spLocks noGrp="1"/>
          </p:cNvSpPr>
          <p:nvPr>
            <p:ph type="title"/>
          </p:nvPr>
        </p:nvSpPr>
        <p:spPr/>
        <p:txBody>
          <a:bodyPr/>
          <a:lstStyle/>
          <a:p>
            <a:r>
              <a:rPr lang="en-US" dirty="0" smtClean="0"/>
              <a:t>IDR Data Dictionaries &amp; Data Models</a:t>
            </a:r>
            <a:endParaRPr lang="en-US" dirty="0"/>
          </a:p>
        </p:txBody>
      </p:sp>
      <p:sp>
        <p:nvSpPr>
          <p:cNvPr id="4" name="Slide Number Placeholder 3"/>
          <p:cNvSpPr>
            <a:spLocks noGrp="1"/>
          </p:cNvSpPr>
          <p:nvPr>
            <p:ph type="sldNum" sz="quarter" idx="10"/>
          </p:nvPr>
        </p:nvSpPr>
        <p:spPr/>
        <p:txBody>
          <a:bodyPr/>
          <a:lstStyle/>
          <a:p>
            <a:fld id="{7022FF3C-310F-4809-A5BE-BC5BA8AA108D}" type="slidenum">
              <a:rPr lang="en-US" smtClean="0"/>
              <a:t>37</a:t>
            </a:fld>
            <a:endParaRPr lang="en-US"/>
          </a:p>
        </p:txBody>
      </p:sp>
      <p:sp>
        <p:nvSpPr>
          <p:cNvPr id="2" name="Rectangle 1"/>
          <p:cNvSpPr/>
          <p:nvPr/>
        </p:nvSpPr>
        <p:spPr>
          <a:xfrm>
            <a:off x="257845" y="738290"/>
            <a:ext cx="8628309" cy="400110"/>
          </a:xfrm>
          <a:prstGeom prst="rect">
            <a:avLst/>
          </a:prstGeom>
        </p:spPr>
        <p:txBody>
          <a:bodyPr wrap="square">
            <a:spAutoFit/>
          </a:bodyPr>
          <a:lstStyle/>
          <a:p>
            <a:pPr algn="ctr"/>
            <a:r>
              <a:rPr lang="en-US" sz="2000" dirty="0">
                <a:latin typeface="+mj-lt"/>
                <a:hlinkClick r:id="rId3"/>
              </a:rPr>
              <a:t>https://</a:t>
            </a:r>
            <a:r>
              <a:rPr lang="en-US" sz="2000" dirty="0" smtClean="0">
                <a:latin typeface="+mj-lt"/>
                <a:hlinkClick r:id="rId3"/>
              </a:rPr>
              <a:t>share.cms.gov/office/ois/Projects/IDR/SitePages/Home.aspx</a:t>
            </a:r>
            <a:r>
              <a:rPr lang="en-US" sz="2000" dirty="0" smtClean="0">
                <a:latin typeface="+mj-lt"/>
              </a:rPr>
              <a:t> </a:t>
            </a:r>
            <a:endParaRPr lang="en-US" sz="2000" dirty="0">
              <a:latin typeface="+mj-lt"/>
            </a:endParaRPr>
          </a:p>
        </p:txBody>
      </p:sp>
    </p:spTree>
    <p:extLst>
      <p:ext uri="{BB962C8B-B14F-4D97-AF65-F5344CB8AC3E}">
        <p14:creationId xmlns:p14="http://schemas.microsoft.com/office/powerpoint/2010/main" val="1519498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38</a:t>
            </a:fld>
            <a:endParaRPr lang="en-US"/>
          </a:p>
        </p:txBody>
      </p:sp>
      <p:sp>
        <p:nvSpPr>
          <p:cNvPr id="3" name="Content Placeholder 2"/>
          <p:cNvSpPr>
            <a:spLocks noGrp="1"/>
          </p:cNvSpPr>
          <p:nvPr>
            <p:ph idx="1"/>
          </p:nvPr>
        </p:nvSpPr>
        <p:spPr>
          <a:xfrm>
            <a:off x="457200" y="813545"/>
            <a:ext cx="8229600" cy="3526338"/>
          </a:xfrm>
        </p:spPr>
        <p:txBody>
          <a:bodyPr>
            <a:normAutofit fontScale="92500" lnSpcReduction="10000"/>
          </a:bodyPr>
          <a:lstStyle/>
          <a:p>
            <a:pPr>
              <a:lnSpc>
                <a:spcPct val="90000"/>
              </a:lnSpc>
              <a:spcBef>
                <a:spcPts val="1200"/>
              </a:spcBef>
              <a:spcAft>
                <a:spcPts val="300"/>
              </a:spcAft>
            </a:pPr>
            <a:r>
              <a:rPr lang="en-US" dirty="0">
                <a:solidFill>
                  <a:schemeClr val="tx2"/>
                </a:solidFill>
              </a:rPr>
              <a:t>Report Accessibility</a:t>
            </a:r>
          </a:p>
          <a:p>
            <a:pPr lvl="1">
              <a:spcBef>
                <a:spcPts val="0"/>
              </a:spcBef>
            </a:pPr>
            <a:r>
              <a:rPr lang="en-US" sz="1800" dirty="0"/>
              <a:t>CMS Network</a:t>
            </a:r>
          </a:p>
          <a:p>
            <a:pPr lvl="2">
              <a:spcBef>
                <a:spcPts val="0"/>
              </a:spcBef>
            </a:pPr>
            <a:r>
              <a:rPr lang="en-US" sz="1600" dirty="0">
                <a:solidFill>
                  <a:schemeClr val="tx1">
                    <a:lumMod val="75000"/>
                    <a:lumOff val="25000"/>
                  </a:schemeClr>
                </a:solidFill>
                <a:hlinkClick r:id="rId2" action="ppaction://hlinkfile"/>
              </a:rPr>
              <a:t>https://portal.cms.cmsnet</a:t>
            </a:r>
            <a:endParaRPr lang="en-US" sz="1600" dirty="0">
              <a:solidFill>
                <a:schemeClr val="tx1">
                  <a:lumMod val="75000"/>
                  <a:lumOff val="25000"/>
                </a:schemeClr>
              </a:solidFill>
            </a:endParaRPr>
          </a:p>
          <a:p>
            <a:pPr lvl="1">
              <a:spcBef>
                <a:spcPts val="1200"/>
              </a:spcBef>
            </a:pPr>
            <a:r>
              <a:rPr lang="en-US" sz="1800" dirty="0"/>
              <a:t>Enterprise Portal</a:t>
            </a:r>
          </a:p>
          <a:p>
            <a:pPr lvl="2">
              <a:spcBef>
                <a:spcPts val="0"/>
              </a:spcBef>
            </a:pPr>
            <a:r>
              <a:rPr lang="en-US" sz="1600" dirty="0">
                <a:solidFill>
                  <a:schemeClr val="tx1">
                    <a:lumMod val="75000"/>
                    <a:lumOff val="25000"/>
                  </a:schemeClr>
                </a:solidFill>
                <a:hlinkClick r:id="rId3"/>
              </a:rPr>
              <a:t>https://portal.cms.gov</a:t>
            </a:r>
            <a:endParaRPr lang="en-US" dirty="0"/>
          </a:p>
          <a:p>
            <a:pPr>
              <a:lnSpc>
                <a:spcPct val="90000"/>
              </a:lnSpc>
              <a:spcBef>
                <a:spcPts val="1200"/>
              </a:spcBef>
              <a:spcAft>
                <a:spcPts val="300"/>
              </a:spcAft>
            </a:pPr>
            <a:r>
              <a:rPr lang="en-US" dirty="0">
                <a:solidFill>
                  <a:schemeClr val="tx2"/>
                </a:solidFill>
              </a:rPr>
              <a:t>EUA Job Code</a:t>
            </a:r>
          </a:p>
          <a:p>
            <a:pPr lvl="1">
              <a:spcBef>
                <a:spcPts val="0"/>
              </a:spcBef>
            </a:pPr>
            <a:r>
              <a:rPr lang="en-US" sz="1800" dirty="0"/>
              <a:t>IDR_DD_MSTR_PROD_WEB</a:t>
            </a:r>
          </a:p>
          <a:p>
            <a:pPr marL="457200" lvl="1" indent="0">
              <a:spcBef>
                <a:spcPts val="0"/>
              </a:spcBef>
              <a:buNone/>
            </a:pPr>
            <a:endParaRPr lang="en-US" sz="1800" dirty="0"/>
          </a:p>
          <a:p>
            <a:pPr>
              <a:lnSpc>
                <a:spcPct val="90000"/>
              </a:lnSpc>
              <a:spcBef>
                <a:spcPts val="1200"/>
              </a:spcBef>
              <a:spcAft>
                <a:spcPts val="300"/>
              </a:spcAft>
            </a:pPr>
            <a:r>
              <a:rPr lang="en-US" dirty="0">
                <a:solidFill>
                  <a:schemeClr val="tx2"/>
                </a:solidFill>
              </a:rPr>
              <a:t>Data Refresh Frequency</a:t>
            </a:r>
          </a:p>
          <a:p>
            <a:pPr lvl="1">
              <a:spcBef>
                <a:spcPts val="0"/>
              </a:spcBef>
            </a:pPr>
            <a:r>
              <a:rPr lang="en-US" sz="2200" dirty="0"/>
              <a:t> </a:t>
            </a:r>
            <a:r>
              <a:rPr lang="en-US" sz="1800" dirty="0"/>
              <a:t>Monthly Refresh </a:t>
            </a:r>
          </a:p>
          <a:p>
            <a:pPr lvl="2">
              <a:spcBef>
                <a:spcPts val="0"/>
              </a:spcBef>
            </a:pPr>
            <a:r>
              <a:rPr lang="en-US" sz="1600" dirty="0">
                <a:solidFill>
                  <a:schemeClr val="tx1">
                    <a:lumMod val="75000"/>
                    <a:lumOff val="25000"/>
                  </a:schemeClr>
                </a:solidFill>
              </a:rPr>
              <a:t>Tuesday after the 10</a:t>
            </a:r>
            <a:r>
              <a:rPr lang="en-US" sz="1600" baseline="30000" dirty="0">
                <a:solidFill>
                  <a:schemeClr val="tx1">
                    <a:lumMod val="75000"/>
                    <a:lumOff val="25000"/>
                  </a:schemeClr>
                </a:solidFill>
              </a:rPr>
              <a:t>th</a:t>
            </a:r>
            <a:r>
              <a:rPr lang="en-US" sz="1600" dirty="0">
                <a:solidFill>
                  <a:schemeClr val="tx1">
                    <a:lumMod val="75000"/>
                    <a:lumOff val="25000"/>
                  </a:schemeClr>
                </a:solidFill>
              </a:rPr>
              <a:t> of each month.</a:t>
            </a:r>
          </a:p>
          <a:p>
            <a:endParaRPr lang="en-US" dirty="0"/>
          </a:p>
        </p:txBody>
      </p:sp>
      <p:sp>
        <p:nvSpPr>
          <p:cNvPr id="4" name="Title 3"/>
          <p:cNvSpPr>
            <a:spLocks noGrp="1"/>
          </p:cNvSpPr>
          <p:nvPr>
            <p:ph type="title"/>
          </p:nvPr>
        </p:nvSpPr>
        <p:spPr/>
        <p:txBody>
          <a:bodyPr/>
          <a:lstStyle/>
          <a:p>
            <a:r>
              <a:rPr lang="en-US" dirty="0" smtClean="0"/>
              <a:t>IDR Data Dictionary User Interface</a:t>
            </a:r>
            <a:endParaRPr lang="en-US" dirty="0"/>
          </a:p>
        </p:txBody>
      </p:sp>
    </p:spTree>
    <p:extLst>
      <p:ext uri="{BB962C8B-B14F-4D97-AF65-F5344CB8AC3E}">
        <p14:creationId xmlns:p14="http://schemas.microsoft.com/office/powerpoint/2010/main" val="45486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39</a:t>
            </a:fld>
            <a:endParaRPr lang="en-US"/>
          </a:p>
        </p:txBody>
      </p:sp>
      <p:sp>
        <p:nvSpPr>
          <p:cNvPr id="3" name="Content Placeholder 2"/>
          <p:cNvSpPr>
            <a:spLocks noGrp="1"/>
          </p:cNvSpPr>
          <p:nvPr>
            <p:ph idx="1"/>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610667" y="0"/>
            <a:ext cx="8301038" cy="5143500"/>
          </a:xfrm>
          <a:prstGeom prst="rect">
            <a:avLst/>
          </a:prstGeom>
        </p:spPr>
      </p:pic>
    </p:spTree>
    <p:extLst>
      <p:ext uri="{BB962C8B-B14F-4D97-AF65-F5344CB8AC3E}">
        <p14:creationId xmlns:p14="http://schemas.microsoft.com/office/powerpoint/2010/main" val="3372447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457199" y="834326"/>
            <a:ext cx="8386011" cy="4089366"/>
          </a:xfrm>
        </p:spPr>
        <p:txBody>
          <a:bodyPr>
            <a:normAutofit/>
          </a:bodyPr>
          <a:lstStyle/>
          <a:p>
            <a:pPr>
              <a:spcBef>
                <a:spcPts val="400"/>
              </a:spcBef>
            </a:pPr>
            <a:r>
              <a:rPr lang="en-US" sz="2800" dirty="0" smtClean="0"/>
              <a:t>Federal </a:t>
            </a:r>
            <a:r>
              <a:rPr lang="en-US" sz="2800" dirty="0"/>
              <a:t>Register </a:t>
            </a:r>
            <a:endParaRPr lang="en-US" sz="2800" dirty="0" smtClean="0"/>
          </a:p>
          <a:p>
            <a:pPr>
              <a:spcBef>
                <a:spcPts val="400"/>
              </a:spcBef>
            </a:pPr>
            <a:r>
              <a:rPr lang="en-US" sz="2800" dirty="0" smtClean="0"/>
              <a:t>Medicare Learning Network</a:t>
            </a:r>
          </a:p>
          <a:p>
            <a:pPr>
              <a:spcBef>
                <a:spcPts val="400"/>
              </a:spcBef>
            </a:pPr>
            <a:r>
              <a:rPr lang="en-US" sz="2800" dirty="0"/>
              <a:t>Medicare Coverage Database</a:t>
            </a:r>
            <a:endParaRPr lang="en-US" sz="2800" dirty="0" smtClean="0"/>
          </a:p>
          <a:p>
            <a:r>
              <a:rPr lang="en-US" sz="2800" dirty="0"/>
              <a:t>Medicare </a:t>
            </a:r>
            <a:r>
              <a:rPr lang="en-US" sz="2800" dirty="0" smtClean="0"/>
              <a:t>Benefit </a:t>
            </a:r>
            <a:r>
              <a:rPr lang="en-US" sz="2800" dirty="0"/>
              <a:t>Policy Manual </a:t>
            </a:r>
          </a:p>
          <a:p>
            <a:r>
              <a:rPr lang="en-US" sz="2800" dirty="0" smtClean="0"/>
              <a:t>Medicare Claims Processing Manual</a:t>
            </a:r>
          </a:p>
          <a:p>
            <a:r>
              <a:rPr lang="en-US" sz="2800" dirty="0" smtClean="0"/>
              <a:t>Research Data Assistance Center (</a:t>
            </a:r>
            <a:r>
              <a:rPr lang="en-US" sz="2800" dirty="0" err="1" smtClean="0"/>
              <a:t>ResDAC</a:t>
            </a:r>
            <a:r>
              <a:rPr lang="en-US" sz="2800" dirty="0" smtClean="0"/>
              <a:t>) </a:t>
            </a:r>
          </a:p>
          <a:p>
            <a:r>
              <a:rPr lang="en-US" sz="2800" dirty="0"/>
              <a:t>Medicare Administrative Contractors (MACs)</a:t>
            </a:r>
          </a:p>
          <a:p>
            <a:r>
              <a:rPr lang="en-US" sz="2800" dirty="0" smtClean="0"/>
              <a:t>Medicare </a:t>
            </a:r>
            <a:r>
              <a:rPr lang="en-US" sz="2800" dirty="0"/>
              <a:t>Payment Advisory Commission (</a:t>
            </a:r>
            <a:r>
              <a:rPr lang="en-US" sz="2800" dirty="0" err="1"/>
              <a:t>MedPAC</a:t>
            </a:r>
            <a:r>
              <a:rPr lang="en-US" sz="2800" dirty="0" smtClean="0"/>
              <a:t>)</a:t>
            </a:r>
          </a:p>
          <a:p>
            <a:pPr lvl="1"/>
            <a:endParaRPr lang="en-US" sz="2400" dirty="0"/>
          </a:p>
          <a:p>
            <a:pPr marL="342900" lvl="1" indent="0">
              <a:buNone/>
            </a:pPr>
            <a:endParaRPr lang="en-US" sz="2400" dirty="0"/>
          </a:p>
          <a:p>
            <a:pPr lvl="1"/>
            <a:endParaRPr lang="en-US" sz="2400" dirty="0" smtClean="0"/>
          </a:p>
        </p:txBody>
      </p:sp>
      <p:sp>
        <p:nvSpPr>
          <p:cNvPr id="11" name="Title 10"/>
          <p:cNvSpPr>
            <a:spLocks noGrp="1"/>
          </p:cNvSpPr>
          <p:nvPr>
            <p:ph type="title"/>
          </p:nvPr>
        </p:nvSpPr>
        <p:spPr/>
        <p:txBody>
          <a:bodyPr/>
          <a:lstStyle/>
          <a:p>
            <a:r>
              <a:rPr lang="en-US" dirty="0" smtClean="0"/>
              <a:t>Possible Resources</a:t>
            </a:r>
            <a:endParaRPr lang="en-US" dirty="0"/>
          </a:p>
        </p:txBody>
      </p:sp>
      <p:sp>
        <p:nvSpPr>
          <p:cNvPr id="3" name="Slide Number Placeholder 2"/>
          <p:cNvSpPr>
            <a:spLocks noGrp="1"/>
          </p:cNvSpPr>
          <p:nvPr>
            <p:ph type="sldNum" sz="quarter" idx="10"/>
          </p:nvPr>
        </p:nvSpPr>
        <p:spPr/>
        <p:txBody>
          <a:bodyPr/>
          <a:lstStyle/>
          <a:p>
            <a:fld id="{7022FF3C-310F-4809-A5BE-BC5BA8AA108D}" type="slidenum">
              <a:rPr lang="en-US" smtClean="0"/>
              <a:t>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40</a:t>
            </a:fld>
            <a:endParaRPr lang="en-US"/>
          </a:p>
        </p:txBody>
      </p:sp>
      <p:sp>
        <p:nvSpPr>
          <p:cNvPr id="3" name="Content Placeholder 2"/>
          <p:cNvSpPr>
            <a:spLocks noGrp="1"/>
          </p:cNvSpPr>
          <p:nvPr>
            <p:ph idx="1"/>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421481" y="0"/>
            <a:ext cx="8301038" cy="5143500"/>
          </a:xfrm>
          <a:prstGeom prst="rect">
            <a:avLst/>
          </a:prstGeom>
        </p:spPr>
      </p:pic>
    </p:spTree>
    <p:extLst>
      <p:ext uri="{BB962C8B-B14F-4D97-AF65-F5344CB8AC3E}">
        <p14:creationId xmlns:p14="http://schemas.microsoft.com/office/powerpoint/2010/main" val="37852106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41</a:t>
            </a:fld>
            <a:endParaRPr lang="en-US"/>
          </a:p>
        </p:txBody>
      </p:sp>
      <p:sp>
        <p:nvSpPr>
          <p:cNvPr id="3" name="Content Placeholder 2"/>
          <p:cNvSpPr>
            <a:spLocks noGrp="1"/>
          </p:cNvSpPr>
          <p:nvPr>
            <p:ph idx="1"/>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421481" y="0"/>
            <a:ext cx="8301038" cy="5143500"/>
          </a:xfrm>
          <a:prstGeom prst="rect">
            <a:avLst/>
          </a:prstGeom>
        </p:spPr>
      </p:pic>
    </p:spTree>
    <p:extLst>
      <p:ext uri="{BB962C8B-B14F-4D97-AF65-F5344CB8AC3E}">
        <p14:creationId xmlns:p14="http://schemas.microsoft.com/office/powerpoint/2010/main" val="22022605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42</a:t>
            </a:fld>
            <a:endParaRPr lang="en-US"/>
          </a:p>
        </p:txBody>
      </p:sp>
      <p:sp>
        <p:nvSpPr>
          <p:cNvPr id="3" name="Content Placeholder 2"/>
          <p:cNvSpPr>
            <a:spLocks noGrp="1"/>
          </p:cNvSpPr>
          <p:nvPr>
            <p:ph idx="1"/>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394404" y="0"/>
            <a:ext cx="8355192" cy="5143500"/>
          </a:xfrm>
          <a:prstGeom prst="rect">
            <a:avLst/>
          </a:prstGeom>
        </p:spPr>
      </p:pic>
    </p:spTree>
    <p:extLst>
      <p:ext uri="{BB962C8B-B14F-4D97-AF65-F5344CB8AC3E}">
        <p14:creationId xmlns:p14="http://schemas.microsoft.com/office/powerpoint/2010/main" val="5286829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custDataLst>
              <p:tags r:id="rId1"/>
            </p:custDataLst>
          </p:nvPr>
        </p:nvSpPr>
        <p:spPr/>
        <p:txBody>
          <a:bodyPr/>
          <a:lstStyle/>
          <a:p>
            <a:fld id="{982B4A50-839A-4232-BA8A-F5BC9CA98F9E}" type="slidenum">
              <a:rPr lang="en-US" smtClean="0"/>
              <a:pPr/>
              <a:t>43</a:t>
            </a:fld>
            <a:endParaRPr lang="en-US"/>
          </a:p>
        </p:txBody>
      </p:sp>
      <p:graphicFrame>
        <p:nvGraphicFramePr>
          <p:cNvPr id="6" name="Content Placeholder 5"/>
          <p:cNvGraphicFramePr>
            <a:graphicFrameLocks noGrp="1"/>
          </p:cNvGraphicFramePr>
          <p:nvPr>
            <p:ph idx="1"/>
            <p:custDataLst>
              <p:tags r:id="rId2"/>
            </p:custDataLst>
            <p:extLst>
              <p:ext uri="{D42A27DB-BD31-4B8C-83A1-F6EECF244321}">
                <p14:modId xmlns:p14="http://schemas.microsoft.com/office/powerpoint/2010/main" val="2821944820"/>
              </p:ext>
            </p:extLst>
          </p:nvPr>
        </p:nvGraphicFramePr>
        <p:xfrm>
          <a:off x="562708" y="3203771"/>
          <a:ext cx="8018584" cy="1341010"/>
        </p:xfrm>
        <a:graphic>
          <a:graphicData uri="http://schemas.openxmlformats.org/drawingml/2006/table">
            <a:tbl>
              <a:tblPr firstRow="1" firstCol="1" bandRow="1">
                <a:tableStyleId>{5C22544A-7EE6-4342-B048-85BDC9FD1C3A}</a:tableStyleId>
              </a:tblPr>
              <a:tblGrid>
                <a:gridCol w="4147191"/>
                <a:gridCol w="3871393"/>
              </a:tblGrid>
              <a:tr h="268202">
                <a:tc gridSpan="2">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400" dirty="0" smtClean="0">
                          <a:solidFill>
                            <a:schemeClr val="bg1"/>
                          </a:solidFill>
                          <a:effectLst/>
                          <a:latin typeface="+mj-lt"/>
                          <a:ea typeface="Calibri" panose="020F0502020204030204" pitchFamily="34" charset="0"/>
                          <a:cs typeface="Times New Roman" panose="02020603050405020304" pitchFamily="18" charset="0"/>
                        </a:rPr>
                        <a:t>Example Mainframe NCH Data</a:t>
                      </a:r>
                      <a:r>
                        <a:rPr lang="en-US" sz="1400" baseline="0" dirty="0" smtClean="0">
                          <a:solidFill>
                            <a:schemeClr val="bg1"/>
                          </a:solidFill>
                          <a:effectLst/>
                          <a:latin typeface="+mj-lt"/>
                          <a:ea typeface="Calibri" panose="020F0502020204030204" pitchFamily="34" charset="0"/>
                          <a:cs typeface="Times New Roman" panose="02020603050405020304" pitchFamily="18" charset="0"/>
                        </a:rPr>
                        <a:t> Sets</a:t>
                      </a:r>
                      <a:endParaRPr lang="en-US" sz="1400" dirty="0" smtClean="0">
                        <a:solidFill>
                          <a:schemeClr val="bg1"/>
                        </a:solidFill>
                        <a:effectLst/>
                        <a:latin typeface="+mj-lt"/>
                        <a:ea typeface="Calibri" panose="020F0502020204030204" pitchFamily="34" charset="0"/>
                        <a:cs typeface="Times New Roman" panose="02020603050405020304" pitchFamily="18" charset="0"/>
                      </a:endParaRPr>
                    </a:p>
                  </a:txBody>
                  <a:tcPr marL="61865" marR="61865" marT="0" marB="0" anchor="ctr"/>
                </a:tc>
                <a:tc hMerge="1">
                  <a:txBody>
                    <a:bodyPr/>
                    <a:lstStyle/>
                    <a:p>
                      <a:endParaRPr lang="en-US"/>
                    </a:p>
                  </a:txBody>
                  <a:tcPr/>
                </a:tc>
              </a:tr>
              <a:tr h="268202">
                <a:tc>
                  <a:txBody>
                    <a:bodyPr/>
                    <a:lstStyle/>
                    <a:p>
                      <a:pPr marL="0" marR="0" algn="l">
                        <a:lnSpc>
                          <a:spcPct val="107000"/>
                        </a:lnSpc>
                        <a:spcBef>
                          <a:spcPts val="0"/>
                        </a:spcBef>
                        <a:spcAft>
                          <a:spcPts val="0"/>
                        </a:spcAft>
                      </a:pPr>
                      <a:r>
                        <a:rPr lang="en-US" sz="1400" dirty="0">
                          <a:solidFill>
                            <a:schemeClr val="tx1"/>
                          </a:solidFill>
                          <a:effectLst/>
                          <a:latin typeface="+mj-lt"/>
                        </a:rPr>
                        <a:t>P#UTL.#</a:t>
                      </a:r>
                      <a:r>
                        <a:rPr lang="en-US" sz="1400" dirty="0" smtClean="0">
                          <a:solidFill>
                            <a:schemeClr val="tx1"/>
                          </a:solidFill>
                          <a:effectLst/>
                          <a:latin typeface="+mj-lt"/>
                        </a:rPr>
                        <a:t>NCHP.CRT.NLK.M1.Y10.S01B.G0018V00</a:t>
                      </a:r>
                      <a:endParaRPr lang="en-US" sz="1400" dirty="0">
                        <a:solidFill>
                          <a:schemeClr val="tx1"/>
                        </a:solidFill>
                        <a:effectLst/>
                        <a:latin typeface="+mj-lt"/>
                        <a:ea typeface="Calibri" panose="020F0502020204030204" pitchFamily="34" charset="0"/>
                        <a:cs typeface="Times New Roman" panose="02020603050405020304" pitchFamily="18" charset="0"/>
                      </a:endParaRPr>
                    </a:p>
                  </a:txBody>
                  <a:tcPr marL="61865" marR="61865" marT="0" marB="0" anchor="ctr">
                    <a:solidFill>
                      <a:srgbClr val="D2DEEF"/>
                    </a:solidFill>
                  </a:tcPr>
                </a:tc>
                <a:tc>
                  <a:txBody>
                    <a:bodyPr/>
                    <a:lstStyle/>
                    <a:p>
                      <a:pPr marL="0" marR="0" algn="l">
                        <a:lnSpc>
                          <a:spcPct val="107000"/>
                        </a:lnSpc>
                        <a:spcBef>
                          <a:spcPts val="0"/>
                        </a:spcBef>
                        <a:spcAft>
                          <a:spcPts val="0"/>
                        </a:spcAft>
                      </a:pPr>
                      <a:r>
                        <a:rPr lang="en-US" sz="1400" dirty="0" smtClean="0">
                          <a:effectLst/>
                          <a:latin typeface="+mj-lt"/>
                        </a:rPr>
                        <a:t>18th monthly claim file by state</a:t>
                      </a:r>
                      <a:endParaRPr lang="en-US" sz="1400" dirty="0">
                        <a:effectLst/>
                        <a:latin typeface="+mj-lt"/>
                        <a:ea typeface="Calibri" panose="020F0502020204030204" pitchFamily="34" charset="0"/>
                        <a:cs typeface="Times New Roman" panose="02020603050405020304" pitchFamily="18" charset="0"/>
                      </a:endParaRPr>
                    </a:p>
                  </a:txBody>
                  <a:tcPr marL="61865" marR="61865" marT="0" marB="0" anchor="ctr">
                    <a:solidFill>
                      <a:srgbClr val="D2DEEF"/>
                    </a:solidFill>
                  </a:tcPr>
                </a:tc>
              </a:tr>
              <a:tr h="268202">
                <a:tc>
                  <a:txBody>
                    <a:bodyPr/>
                    <a:lstStyle/>
                    <a:p>
                      <a:pPr marL="0" marR="0" algn="l">
                        <a:lnSpc>
                          <a:spcPct val="107000"/>
                        </a:lnSpc>
                        <a:spcBef>
                          <a:spcPts val="0"/>
                        </a:spcBef>
                        <a:spcAft>
                          <a:spcPts val="0"/>
                        </a:spcAft>
                      </a:pPr>
                      <a:r>
                        <a:rPr lang="en-US" sz="1400" dirty="0">
                          <a:solidFill>
                            <a:schemeClr val="tx1"/>
                          </a:solidFill>
                          <a:effectLst/>
                          <a:latin typeface="+mj-lt"/>
                        </a:rPr>
                        <a:t>P#UTL.#</a:t>
                      </a:r>
                      <a:r>
                        <a:rPr lang="en-US" sz="1400" dirty="0" smtClean="0">
                          <a:solidFill>
                            <a:schemeClr val="tx1"/>
                          </a:solidFill>
                          <a:effectLst/>
                          <a:latin typeface="+mj-lt"/>
                        </a:rPr>
                        <a:t>NCHP.CRT.NLK.A6.Y10.S01B</a:t>
                      </a:r>
                      <a:endParaRPr lang="en-US" sz="1400" dirty="0">
                        <a:solidFill>
                          <a:schemeClr val="tx1"/>
                        </a:solidFill>
                        <a:effectLst/>
                        <a:latin typeface="+mj-lt"/>
                        <a:ea typeface="Calibri" panose="020F0502020204030204" pitchFamily="34" charset="0"/>
                        <a:cs typeface="Times New Roman" panose="02020603050405020304" pitchFamily="18" charset="0"/>
                      </a:endParaRPr>
                    </a:p>
                  </a:txBody>
                  <a:tcPr marL="61865" marR="61865" marT="0" marB="0" anchor="ctr">
                    <a:solidFill>
                      <a:srgbClr val="D2DEEF"/>
                    </a:solidFill>
                  </a:tcPr>
                </a:tc>
                <a:tc>
                  <a:txBody>
                    <a:bodyPr/>
                    <a:lstStyle/>
                    <a:p>
                      <a:pPr marL="0" marR="0" algn="l">
                        <a:lnSpc>
                          <a:spcPct val="107000"/>
                        </a:lnSpc>
                        <a:spcBef>
                          <a:spcPts val="0"/>
                        </a:spcBef>
                        <a:spcAft>
                          <a:spcPts val="0"/>
                        </a:spcAft>
                      </a:pPr>
                      <a:r>
                        <a:rPr lang="en-US" sz="1400" dirty="0">
                          <a:effectLst/>
                          <a:latin typeface="+mj-lt"/>
                        </a:rPr>
                        <a:t>Quarter 6 representing the 18-month window</a:t>
                      </a:r>
                      <a:endParaRPr lang="en-US" sz="1400" dirty="0">
                        <a:effectLst/>
                        <a:latin typeface="+mj-lt"/>
                        <a:ea typeface="Calibri" panose="020F0502020204030204" pitchFamily="34" charset="0"/>
                        <a:cs typeface="Times New Roman" panose="02020603050405020304" pitchFamily="18" charset="0"/>
                      </a:endParaRPr>
                    </a:p>
                  </a:txBody>
                  <a:tcPr marL="61865" marR="61865" marT="0" marB="0" anchor="ctr">
                    <a:solidFill>
                      <a:srgbClr val="D2DEEF"/>
                    </a:solidFill>
                  </a:tcPr>
                </a:tc>
              </a:tr>
              <a:tr h="268202">
                <a:tc>
                  <a:txBody>
                    <a:bodyPr/>
                    <a:lstStyle/>
                    <a:p>
                      <a:pPr marL="0" marR="0" algn="l">
                        <a:lnSpc>
                          <a:spcPct val="107000"/>
                        </a:lnSpc>
                        <a:spcBef>
                          <a:spcPts val="0"/>
                        </a:spcBef>
                        <a:spcAft>
                          <a:spcPts val="0"/>
                        </a:spcAft>
                      </a:pPr>
                      <a:r>
                        <a:rPr lang="en-US" sz="1400" dirty="0">
                          <a:solidFill>
                            <a:schemeClr val="tx1"/>
                          </a:solidFill>
                          <a:effectLst/>
                          <a:latin typeface="+mj-lt"/>
                        </a:rPr>
                        <a:t>P#UTL.#</a:t>
                      </a:r>
                      <a:r>
                        <a:rPr lang="en-US" sz="1400" dirty="0" smtClean="0">
                          <a:solidFill>
                            <a:schemeClr val="tx1"/>
                          </a:solidFill>
                          <a:effectLst/>
                          <a:latin typeface="+mj-lt"/>
                        </a:rPr>
                        <a:t>NCHP.CRT.NLK.M3.Y10.S01B.G0030V00</a:t>
                      </a:r>
                      <a:endParaRPr lang="en-US" sz="1400" dirty="0">
                        <a:solidFill>
                          <a:schemeClr val="tx1"/>
                        </a:solidFill>
                        <a:effectLst/>
                        <a:latin typeface="+mj-lt"/>
                        <a:ea typeface="Calibri" panose="020F0502020204030204" pitchFamily="34" charset="0"/>
                        <a:cs typeface="Times New Roman" panose="02020603050405020304" pitchFamily="18" charset="0"/>
                      </a:endParaRPr>
                    </a:p>
                  </a:txBody>
                  <a:tcPr marL="61865" marR="61865" marT="0" marB="0" anchor="ctr">
                    <a:solidFill>
                      <a:srgbClr val="D2DEEF"/>
                    </a:solidFill>
                  </a:tcPr>
                </a:tc>
                <a:tc>
                  <a:txBody>
                    <a:bodyPr/>
                    <a:lstStyle/>
                    <a:p>
                      <a:pPr marL="0" marR="0" algn="l">
                        <a:lnSpc>
                          <a:spcPct val="107000"/>
                        </a:lnSpc>
                        <a:spcBef>
                          <a:spcPts val="0"/>
                        </a:spcBef>
                        <a:spcAft>
                          <a:spcPts val="0"/>
                        </a:spcAft>
                      </a:pPr>
                      <a:r>
                        <a:rPr lang="en-US" sz="1400" dirty="0" smtClean="0">
                          <a:effectLst/>
                          <a:latin typeface="+mj-lt"/>
                        </a:rPr>
                        <a:t>30th monthly </a:t>
                      </a:r>
                      <a:r>
                        <a:rPr lang="en-US" sz="1400" b="1" dirty="0" smtClean="0">
                          <a:effectLst/>
                          <a:latin typeface="+mj-lt"/>
                        </a:rPr>
                        <a:t>trickle</a:t>
                      </a:r>
                      <a:r>
                        <a:rPr lang="en-US" sz="1400" dirty="0" smtClean="0">
                          <a:effectLst/>
                          <a:latin typeface="+mj-lt"/>
                        </a:rPr>
                        <a:t> file by</a:t>
                      </a:r>
                      <a:r>
                        <a:rPr lang="en-US" sz="1400" baseline="0" dirty="0" smtClean="0">
                          <a:effectLst/>
                          <a:latin typeface="+mj-lt"/>
                        </a:rPr>
                        <a:t> state</a:t>
                      </a:r>
                      <a:endParaRPr lang="en-US" sz="1400" dirty="0">
                        <a:effectLst/>
                        <a:latin typeface="+mj-lt"/>
                        <a:ea typeface="Calibri" panose="020F0502020204030204" pitchFamily="34" charset="0"/>
                        <a:cs typeface="Times New Roman" panose="02020603050405020304" pitchFamily="18" charset="0"/>
                      </a:endParaRPr>
                    </a:p>
                  </a:txBody>
                  <a:tcPr marL="61865" marR="61865" marT="0" marB="0" anchor="ctr">
                    <a:solidFill>
                      <a:srgbClr val="D2DEEF"/>
                    </a:solidFill>
                  </a:tcPr>
                </a:tc>
              </a:tr>
              <a:tr h="268202">
                <a:tc>
                  <a:txBody>
                    <a:bodyPr/>
                    <a:lstStyle/>
                    <a:p>
                      <a:pPr marL="0" marR="0" algn="l">
                        <a:lnSpc>
                          <a:spcPct val="107000"/>
                        </a:lnSpc>
                        <a:spcBef>
                          <a:spcPts val="0"/>
                        </a:spcBef>
                        <a:spcAft>
                          <a:spcPts val="0"/>
                        </a:spcAft>
                      </a:pPr>
                      <a:r>
                        <a:rPr lang="en-US" sz="1400" dirty="0" smtClean="0">
                          <a:solidFill>
                            <a:schemeClr val="tx1"/>
                          </a:solidFill>
                          <a:effectLst/>
                          <a:latin typeface="+mj-lt"/>
                          <a:ea typeface="Calibri" panose="020F0502020204030204" pitchFamily="34" charset="0"/>
                          <a:cs typeface="Times New Roman" panose="02020603050405020304" pitchFamily="18" charset="0"/>
                        </a:rPr>
                        <a:t>P#UTL.#NCHP.CRT.NLK.MP.PRIOR.DME.Y10.S01B</a:t>
                      </a:r>
                      <a:endParaRPr lang="en-US" sz="1400" dirty="0">
                        <a:solidFill>
                          <a:schemeClr val="tx1"/>
                        </a:solidFill>
                        <a:effectLst/>
                        <a:latin typeface="+mj-lt"/>
                        <a:ea typeface="Calibri" panose="020F0502020204030204" pitchFamily="34" charset="0"/>
                        <a:cs typeface="Times New Roman" panose="02020603050405020304" pitchFamily="18" charset="0"/>
                      </a:endParaRPr>
                    </a:p>
                  </a:txBody>
                  <a:tcPr marL="61865" marR="61865" marT="0" marB="0" anchor="ctr">
                    <a:solidFill>
                      <a:srgbClr val="D2DEEF"/>
                    </a:solidFill>
                  </a:tcPr>
                </a:tc>
                <a:tc>
                  <a:txBody>
                    <a:bodyPr/>
                    <a:lstStyle/>
                    <a:p>
                      <a:pPr marL="0" marR="0" algn="l">
                        <a:lnSpc>
                          <a:spcPct val="107000"/>
                        </a:lnSpc>
                        <a:spcBef>
                          <a:spcPts val="0"/>
                        </a:spcBef>
                        <a:spcAft>
                          <a:spcPts val="0"/>
                        </a:spcAft>
                      </a:pPr>
                      <a:r>
                        <a:rPr lang="en-US" sz="1400" dirty="0" smtClean="0">
                          <a:effectLst/>
                          <a:latin typeface="+mj-lt"/>
                          <a:ea typeface="Calibri" panose="020F0502020204030204" pitchFamily="34" charset="0"/>
                          <a:cs typeface="Times New Roman" panose="02020603050405020304" pitchFamily="18" charset="0"/>
                        </a:rPr>
                        <a:t>DME anomaly file</a:t>
                      </a:r>
                      <a:endParaRPr lang="en-US" sz="1400" dirty="0">
                        <a:effectLst/>
                        <a:latin typeface="+mj-lt"/>
                        <a:ea typeface="Calibri" panose="020F0502020204030204" pitchFamily="34" charset="0"/>
                        <a:cs typeface="Times New Roman" panose="02020603050405020304" pitchFamily="18" charset="0"/>
                      </a:endParaRPr>
                    </a:p>
                  </a:txBody>
                  <a:tcPr marL="61865" marR="61865" marT="0" marB="0" anchor="ctr">
                    <a:solidFill>
                      <a:srgbClr val="D2DEEF"/>
                    </a:solidFill>
                  </a:tcPr>
                </a:tc>
              </a:tr>
            </a:tbl>
          </a:graphicData>
        </a:graphic>
      </p:graphicFrame>
      <p:sp>
        <p:nvSpPr>
          <p:cNvPr id="2" name="Title 1"/>
          <p:cNvSpPr>
            <a:spLocks noGrp="1"/>
          </p:cNvSpPr>
          <p:nvPr>
            <p:ph type="title"/>
            <p:custDataLst>
              <p:tags r:id="rId3"/>
            </p:custDataLst>
          </p:nvPr>
        </p:nvSpPr>
        <p:spPr/>
        <p:txBody>
          <a:bodyPr/>
          <a:lstStyle/>
          <a:p>
            <a:r>
              <a:rPr lang="en-US" dirty="0" smtClean="0"/>
              <a:t>Flow of NCH Data</a:t>
            </a:r>
            <a:endParaRPr lang="en-US" dirty="0"/>
          </a:p>
        </p:txBody>
      </p:sp>
      <p:sp>
        <p:nvSpPr>
          <p:cNvPr id="7" name="Content Placeholder 2"/>
          <p:cNvSpPr txBox="1">
            <a:spLocks/>
          </p:cNvSpPr>
          <p:nvPr>
            <p:custDataLst>
              <p:tags r:id="rId4"/>
            </p:custDataLst>
          </p:nvPr>
        </p:nvSpPr>
        <p:spPr>
          <a:xfrm>
            <a:off x="628650" y="921075"/>
            <a:ext cx="7886700" cy="23499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latin typeface="+mj-lt"/>
              </a:rPr>
              <a:t>Located on CMS Mainframe</a:t>
            </a:r>
          </a:p>
          <a:p>
            <a:pPr marL="512763" lvl="1"/>
            <a:r>
              <a:rPr lang="en-US" sz="1900" dirty="0" smtClean="0">
                <a:latin typeface="+mj-lt"/>
              </a:rPr>
              <a:t>99 </a:t>
            </a:r>
            <a:r>
              <a:rPr lang="en-US" sz="1900" dirty="0">
                <a:latin typeface="+mj-lt"/>
              </a:rPr>
              <a:t>variable length flat (text) files </a:t>
            </a:r>
            <a:r>
              <a:rPr lang="en-US" sz="1900" dirty="0" smtClean="0">
                <a:latin typeface="+mj-lt"/>
              </a:rPr>
              <a:t>per year</a:t>
            </a:r>
          </a:p>
          <a:p>
            <a:pPr marL="854075" lvl="1">
              <a:tabLst>
                <a:tab pos="1195388" algn="l"/>
              </a:tabLst>
            </a:pPr>
            <a:r>
              <a:rPr lang="en-US" sz="1600" dirty="0" smtClean="0">
                <a:latin typeface="+mj-lt"/>
              </a:rPr>
              <a:t>M1 	</a:t>
            </a:r>
            <a:r>
              <a:rPr lang="en-US" sz="1600" dirty="0">
                <a:latin typeface="+mj-lt"/>
              </a:rPr>
              <a:t>- T</a:t>
            </a:r>
            <a:r>
              <a:rPr lang="en-US" sz="1600" dirty="0" smtClean="0">
                <a:latin typeface="+mj-lt"/>
              </a:rPr>
              <a:t>emporary monthly files by state</a:t>
            </a:r>
            <a:endParaRPr lang="en-US" sz="1600" dirty="0" smtClean="0">
              <a:solidFill>
                <a:srgbClr val="FF0000"/>
              </a:solidFill>
              <a:latin typeface="+mj-lt"/>
            </a:endParaRPr>
          </a:p>
          <a:p>
            <a:pPr marL="854075" lvl="1">
              <a:tabLst>
                <a:tab pos="1195388" algn="l"/>
              </a:tabLst>
            </a:pPr>
            <a:r>
              <a:rPr lang="en-US" sz="1600" dirty="0">
                <a:latin typeface="+mj-lt"/>
              </a:rPr>
              <a:t>A6	- </a:t>
            </a:r>
            <a:r>
              <a:rPr lang="en-US" sz="1600" dirty="0" smtClean="0">
                <a:latin typeface="+mj-lt"/>
              </a:rPr>
              <a:t>Claims </a:t>
            </a:r>
            <a:r>
              <a:rPr lang="en-US" sz="1600" dirty="0">
                <a:latin typeface="+mj-lt"/>
              </a:rPr>
              <a:t>with a six month run-out (~99% complete) by state</a:t>
            </a:r>
          </a:p>
          <a:p>
            <a:pPr marL="854075" lvl="1">
              <a:tabLst>
                <a:tab pos="1195388" algn="l"/>
              </a:tabLst>
            </a:pPr>
            <a:r>
              <a:rPr lang="en-US" sz="1600" dirty="0" smtClean="0">
                <a:latin typeface="+mj-lt"/>
              </a:rPr>
              <a:t>M3	- </a:t>
            </a:r>
            <a:r>
              <a:rPr lang="en-US" sz="1600" b="1" dirty="0" smtClean="0">
                <a:latin typeface="+mj-lt"/>
              </a:rPr>
              <a:t>Trickle</a:t>
            </a:r>
            <a:r>
              <a:rPr lang="en-US" sz="1600" dirty="0" smtClean="0">
                <a:latin typeface="+mj-lt"/>
              </a:rPr>
              <a:t> </a:t>
            </a:r>
            <a:r>
              <a:rPr lang="en-US" sz="1600" dirty="0">
                <a:latin typeface="+mj-lt"/>
              </a:rPr>
              <a:t>claims outside the 18-month </a:t>
            </a:r>
            <a:r>
              <a:rPr lang="en-US" sz="1600" dirty="0" smtClean="0">
                <a:latin typeface="+mj-lt"/>
              </a:rPr>
              <a:t>window by state</a:t>
            </a:r>
            <a:endParaRPr lang="en-US" sz="1600" dirty="0">
              <a:latin typeface="+mj-lt"/>
            </a:endParaRPr>
          </a:p>
          <a:p>
            <a:pPr marL="854075" lvl="1">
              <a:tabLst>
                <a:tab pos="1195388" algn="l"/>
              </a:tabLst>
            </a:pPr>
            <a:r>
              <a:rPr lang="en-US" sz="1600" dirty="0" smtClean="0">
                <a:latin typeface="+mj-lt"/>
              </a:rPr>
              <a:t>MP	- </a:t>
            </a:r>
            <a:r>
              <a:rPr lang="en-US" sz="1600" b="1" dirty="0" smtClean="0">
                <a:latin typeface="+mj-lt"/>
              </a:rPr>
              <a:t>Anomaly</a:t>
            </a:r>
            <a:r>
              <a:rPr lang="en-US" sz="1600" dirty="0" smtClean="0">
                <a:latin typeface="+mj-lt"/>
              </a:rPr>
              <a:t> claims such as DME</a:t>
            </a:r>
          </a:p>
          <a:p>
            <a:pPr marL="1146175" lvl="2"/>
            <a:r>
              <a:rPr lang="en-US" sz="1400" u="sng" dirty="0" smtClean="0">
                <a:latin typeface="+mj-lt"/>
              </a:rPr>
              <a:t>Weekly </a:t>
            </a:r>
            <a:r>
              <a:rPr lang="en-US" sz="1400" u="sng" dirty="0">
                <a:latin typeface="+mj-lt"/>
              </a:rPr>
              <a:t>Process Date</a:t>
            </a:r>
            <a:r>
              <a:rPr lang="en-US" sz="1400" dirty="0">
                <a:latin typeface="+mj-lt"/>
              </a:rPr>
              <a:t> in a prior year than </a:t>
            </a:r>
            <a:r>
              <a:rPr lang="en-US" sz="1400" u="sng" dirty="0">
                <a:latin typeface="+mj-lt"/>
              </a:rPr>
              <a:t>Claim Thru </a:t>
            </a:r>
            <a:r>
              <a:rPr lang="en-US" sz="1400" u="sng" dirty="0" smtClean="0">
                <a:latin typeface="+mj-lt"/>
              </a:rPr>
              <a:t>Date</a:t>
            </a:r>
            <a:endParaRPr lang="en-US" sz="1400" u="sng" dirty="0">
              <a:latin typeface="+mj-lt"/>
            </a:endParaRPr>
          </a:p>
        </p:txBody>
      </p:sp>
    </p:spTree>
    <p:extLst>
      <p:ext uri="{BB962C8B-B14F-4D97-AF65-F5344CB8AC3E}">
        <p14:creationId xmlns:p14="http://schemas.microsoft.com/office/powerpoint/2010/main" val="10938057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44</a:t>
            </a:fld>
            <a:endParaRPr lang="en-US"/>
          </a:p>
        </p:txBody>
      </p:sp>
      <p:sp>
        <p:nvSpPr>
          <p:cNvPr id="3" name="Content Placeholder 2"/>
          <p:cNvSpPr>
            <a:spLocks noGrp="1"/>
          </p:cNvSpPr>
          <p:nvPr>
            <p:ph idx="1"/>
          </p:nvPr>
        </p:nvSpPr>
        <p:spPr/>
        <p:txBody>
          <a:bodyPr/>
          <a:lstStyle/>
          <a:p>
            <a:endParaRPr lang="en-US" dirty="0"/>
          </a:p>
        </p:txBody>
      </p:sp>
      <p:sp>
        <p:nvSpPr>
          <p:cNvPr id="4" name="Title 3"/>
          <p:cNvSpPr>
            <a:spLocks noGrp="1"/>
          </p:cNvSpPr>
          <p:nvPr>
            <p:ph type="title"/>
          </p:nvPr>
        </p:nvSpPr>
        <p:spPr/>
        <p:txBody>
          <a:bodyPr/>
          <a:lstStyle/>
          <a:p>
            <a:r>
              <a:rPr lang="en-US" dirty="0" smtClean="0"/>
              <a:t>NCH A6 Flat File Examples</a:t>
            </a:r>
            <a:endParaRPr lang="en-US" dirty="0"/>
          </a:p>
        </p:txBody>
      </p:sp>
      <p:pic>
        <p:nvPicPr>
          <p:cNvPr id="5" name="Picture 4"/>
          <p:cNvPicPr>
            <a:picLocks noChangeAspect="1"/>
          </p:cNvPicPr>
          <p:nvPr/>
        </p:nvPicPr>
        <p:blipFill>
          <a:blip r:embed="rId3"/>
          <a:stretch>
            <a:fillRect/>
          </a:stretch>
        </p:blipFill>
        <p:spPr>
          <a:xfrm>
            <a:off x="665673" y="833282"/>
            <a:ext cx="7812653" cy="3978175"/>
          </a:xfrm>
          <a:prstGeom prst="rect">
            <a:avLst/>
          </a:prstGeom>
        </p:spPr>
      </p:pic>
      <p:sp>
        <p:nvSpPr>
          <p:cNvPr id="6" name="Oval 5"/>
          <p:cNvSpPr/>
          <p:nvPr/>
        </p:nvSpPr>
        <p:spPr>
          <a:xfrm>
            <a:off x="8118186" y="959815"/>
            <a:ext cx="346984" cy="34907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custDataLst>
              <p:tags r:id="rId1"/>
            </p:custDataLst>
          </p:nvPr>
        </p:nvSpPr>
        <p:spPr>
          <a:xfrm>
            <a:off x="5011574" y="2058477"/>
            <a:ext cx="2560188" cy="733157"/>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solidFill>
                  <a:schemeClr val="accent2"/>
                </a:solidFill>
                <a:latin typeface="+mj-lt"/>
              </a:rPr>
              <a:t>99 Segments</a:t>
            </a:r>
          </a:p>
          <a:p>
            <a:r>
              <a:rPr lang="en-US" sz="2100" dirty="0" smtClean="0">
                <a:solidFill>
                  <a:schemeClr val="accent2"/>
                </a:solidFill>
                <a:latin typeface="+mj-lt"/>
              </a:rPr>
              <a:t>Separated by State</a:t>
            </a:r>
            <a:endParaRPr lang="en-US" sz="1800" dirty="0">
              <a:solidFill>
                <a:schemeClr val="accent2"/>
              </a:solidFill>
              <a:latin typeface="+mj-lt"/>
            </a:endParaRPr>
          </a:p>
        </p:txBody>
      </p:sp>
    </p:spTree>
    <p:extLst>
      <p:ext uri="{BB962C8B-B14F-4D97-AF65-F5344CB8AC3E}">
        <p14:creationId xmlns:p14="http://schemas.microsoft.com/office/powerpoint/2010/main" val="11795278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custDataLst>
              <p:tags r:id="rId1"/>
            </p:custDataLst>
          </p:nvPr>
        </p:nvSpPr>
        <p:spPr/>
        <p:txBody>
          <a:bodyPr/>
          <a:lstStyle/>
          <a:p>
            <a:fld id="{982B4A50-839A-4232-BA8A-F5BC9CA98F9E}" type="slidenum">
              <a:rPr lang="en-US" smtClean="0"/>
              <a:pPr/>
              <a:t>45</a:t>
            </a:fld>
            <a:endParaRPr lang="en-US" dirty="0"/>
          </a:p>
        </p:txBody>
      </p:sp>
      <p:graphicFrame>
        <p:nvGraphicFramePr>
          <p:cNvPr id="6" name="Content Placeholder 5"/>
          <p:cNvGraphicFramePr>
            <a:graphicFrameLocks noGrp="1"/>
          </p:cNvGraphicFramePr>
          <p:nvPr>
            <p:ph idx="1"/>
            <p:custDataLst>
              <p:tags r:id="rId2"/>
            </p:custDataLst>
            <p:extLst>
              <p:ext uri="{D42A27DB-BD31-4B8C-83A1-F6EECF244321}">
                <p14:modId xmlns:p14="http://schemas.microsoft.com/office/powerpoint/2010/main" val="1598972642"/>
              </p:ext>
            </p:extLst>
          </p:nvPr>
        </p:nvGraphicFramePr>
        <p:xfrm>
          <a:off x="456774" y="1694147"/>
          <a:ext cx="8230451" cy="2054547"/>
        </p:xfrm>
        <a:graphic>
          <a:graphicData uri="http://schemas.openxmlformats.org/drawingml/2006/table">
            <a:tbl>
              <a:tblPr firstRow="1" firstCol="1" bandRow="1">
                <a:tableStyleId>{5C22544A-7EE6-4342-B048-85BDC9FD1C3A}</a:tableStyleId>
              </a:tblPr>
              <a:tblGrid>
                <a:gridCol w="3977064"/>
                <a:gridCol w="4253387"/>
              </a:tblGrid>
              <a:tr h="220123">
                <a:tc gridSpan="2">
                  <a:txBody>
                    <a:bodyPr/>
                    <a:lstStyle/>
                    <a:p>
                      <a:pPr marL="0" marR="0" algn="ctr">
                        <a:lnSpc>
                          <a:spcPct val="107000"/>
                        </a:lnSpc>
                        <a:spcBef>
                          <a:spcPts val="0"/>
                        </a:spcBef>
                        <a:spcAft>
                          <a:spcPts val="0"/>
                        </a:spcAft>
                      </a:pPr>
                      <a:r>
                        <a:rPr lang="en-US" sz="14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Example Mainframe SAF Data</a:t>
                      </a:r>
                      <a:r>
                        <a:rPr lang="en-US" sz="1400" baseline="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Sets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628" marR="58628" marT="0" marB="0"/>
                </a:tc>
                <a:tc hMerge="1">
                  <a:txBody>
                    <a:bodyPr/>
                    <a:lstStyle/>
                    <a:p>
                      <a:endParaRPr lang="en-US"/>
                    </a:p>
                  </a:txBody>
                  <a:tcPr/>
                </a:tc>
              </a:tr>
              <a:tr h="220123">
                <a:tc>
                  <a:txBody>
                    <a:bodyPr/>
                    <a:lstStyle/>
                    <a:p>
                      <a:pPr marL="0" marR="0">
                        <a:lnSpc>
                          <a:spcPct val="107000"/>
                        </a:lnSpc>
                        <a:spcBef>
                          <a:spcPts val="0"/>
                        </a:spcBef>
                        <a:spcAft>
                          <a:spcPts val="0"/>
                        </a:spcAft>
                      </a:pPr>
                      <a:r>
                        <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P#UTL.#SAFP.CRT.ANK.FA.DMEM.Y10.#1106</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628" marR="58628" marT="0" marB="0">
                    <a:solidFill>
                      <a:srgbClr val="D2DEEF"/>
                    </a:solidFill>
                  </a:tcPr>
                </a:tc>
                <a:tc>
                  <a:txBody>
                    <a:bodyPr/>
                    <a:lstStyle/>
                    <a:p>
                      <a:pPr marL="0" marR="0">
                        <a:lnSpc>
                          <a:spcPct val="107000"/>
                        </a:lnSpc>
                        <a:spcBef>
                          <a:spcPts val="0"/>
                        </a:spcBef>
                        <a:spcAft>
                          <a:spcPts val="0"/>
                        </a:spcAft>
                      </a:pPr>
                      <a:r>
                        <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Part B DMEPOS claim (processed by DME MAC)</a:t>
                      </a:r>
                    </a:p>
                  </a:txBody>
                  <a:tcPr marL="58628" marR="58628" marT="0" marB="0">
                    <a:solidFill>
                      <a:srgbClr val="D2DEEF"/>
                    </a:solidFill>
                  </a:tcPr>
                </a:tc>
              </a:tr>
              <a:tr h="220123">
                <a:tc>
                  <a:txBody>
                    <a:bodyPr/>
                    <a:lstStyle/>
                    <a:p>
                      <a:pPr marL="0" marR="0">
                        <a:lnSpc>
                          <a:spcPct val="107000"/>
                        </a:lnSpc>
                        <a:spcBef>
                          <a:spcPts val="0"/>
                        </a:spcBef>
                        <a:spcAft>
                          <a:spcPts val="0"/>
                        </a:spcAft>
                      </a:pPr>
                      <a:r>
                        <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P#UTL.#SAFP.CRT.ANK.FA.DMEO.Y10.#1106</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628" marR="58628" marT="0" marB="0">
                    <a:solidFill>
                      <a:srgbClr val="D2DEEF"/>
                    </a:solidFill>
                  </a:tcPr>
                </a:tc>
                <a:tc>
                  <a:txBody>
                    <a:bodyPr/>
                    <a:lstStyle/>
                    <a:p>
                      <a:pPr marL="0" marR="0">
                        <a:lnSpc>
                          <a:spcPct val="107000"/>
                        </a:lnSpc>
                        <a:spcBef>
                          <a:spcPts val="0"/>
                        </a:spcBef>
                        <a:spcAft>
                          <a:spcPts val="0"/>
                        </a:spcAft>
                      </a:pPr>
                      <a:r>
                        <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Part B DMEPOS claim (processed by A/B MAC)</a:t>
                      </a:r>
                    </a:p>
                  </a:txBody>
                  <a:tcPr marL="58628" marR="58628" marT="0" marB="0">
                    <a:solidFill>
                      <a:srgbClr val="D2DEEF"/>
                    </a:solidFill>
                  </a:tcPr>
                </a:tc>
              </a:tr>
              <a:tr h="220123">
                <a:tc>
                  <a:txBody>
                    <a:bodyPr/>
                    <a:lstStyle/>
                    <a:p>
                      <a:pPr marL="0" marR="0">
                        <a:lnSpc>
                          <a:spcPct val="107000"/>
                        </a:lnSpc>
                        <a:spcBef>
                          <a:spcPts val="0"/>
                        </a:spcBef>
                        <a:spcAft>
                          <a:spcPts val="0"/>
                        </a:spcAft>
                      </a:pPr>
                      <a:r>
                        <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P#UTL.#SAFP.CRT.ANK.FA.HHA.Y10.#1106</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628" marR="58628" marT="0" marB="0">
                    <a:solidFill>
                      <a:srgbClr val="D2DEEF"/>
                    </a:solidFill>
                  </a:tcPr>
                </a:tc>
                <a:tc>
                  <a:txBody>
                    <a:bodyPr/>
                    <a:lstStyle/>
                    <a:p>
                      <a:pPr marL="0" marR="0">
                        <a:lnSpc>
                          <a:spcPct val="107000"/>
                        </a:lnSpc>
                        <a:spcBef>
                          <a:spcPts val="0"/>
                        </a:spcBef>
                        <a:spcAft>
                          <a:spcPts val="0"/>
                        </a:spcAft>
                      </a:pPr>
                      <a:r>
                        <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Part A home health agency claim</a:t>
                      </a:r>
                    </a:p>
                  </a:txBody>
                  <a:tcPr marL="58628" marR="58628" marT="0" marB="0">
                    <a:solidFill>
                      <a:srgbClr val="D2DEEF"/>
                    </a:solidFill>
                  </a:tcPr>
                </a:tc>
              </a:tr>
              <a:tr h="220123">
                <a:tc>
                  <a:txBody>
                    <a:bodyPr/>
                    <a:lstStyle/>
                    <a:p>
                      <a:pPr marL="0" marR="0">
                        <a:lnSpc>
                          <a:spcPct val="107000"/>
                        </a:lnSpc>
                        <a:spcBef>
                          <a:spcPts val="0"/>
                        </a:spcBef>
                        <a:spcAft>
                          <a:spcPts val="0"/>
                        </a:spcAft>
                      </a:pPr>
                      <a:r>
                        <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P#UTL.#SAFP.CRT.ANK.FA.HSP.Y10.#1106</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628" marR="58628" marT="0" marB="0">
                    <a:solidFill>
                      <a:srgbClr val="D2DEEF"/>
                    </a:solidFill>
                  </a:tcPr>
                </a:tc>
                <a:tc>
                  <a:txBody>
                    <a:bodyPr/>
                    <a:lstStyle/>
                    <a:p>
                      <a:pPr marL="0" marR="0">
                        <a:lnSpc>
                          <a:spcPct val="107000"/>
                        </a:lnSpc>
                        <a:spcBef>
                          <a:spcPts val="0"/>
                        </a:spcBef>
                        <a:spcAft>
                          <a:spcPts val="0"/>
                        </a:spcAft>
                      </a:pPr>
                      <a:r>
                        <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Part A hospice claim</a:t>
                      </a:r>
                    </a:p>
                  </a:txBody>
                  <a:tcPr marL="58628" marR="58628" marT="0" marB="0">
                    <a:solidFill>
                      <a:srgbClr val="D2DEEF"/>
                    </a:solidFill>
                  </a:tcPr>
                </a:tc>
              </a:tr>
              <a:tr h="220123">
                <a:tc>
                  <a:txBody>
                    <a:bodyPr/>
                    <a:lstStyle/>
                    <a:p>
                      <a:pPr marL="0" marR="0">
                        <a:lnSpc>
                          <a:spcPct val="107000"/>
                        </a:lnSpc>
                        <a:spcBef>
                          <a:spcPts val="0"/>
                        </a:spcBef>
                        <a:spcAft>
                          <a:spcPts val="0"/>
                        </a:spcAft>
                      </a:pPr>
                      <a:r>
                        <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P#UTL.#SAFP.CRT.ANK.FA.INP.Y10.#1106 </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628" marR="58628" marT="0" marB="0">
                    <a:solidFill>
                      <a:srgbClr val="D2DEEF"/>
                    </a:solidFill>
                  </a:tcPr>
                </a:tc>
                <a:tc>
                  <a:txBody>
                    <a:bodyPr/>
                    <a:lstStyle/>
                    <a:p>
                      <a:pPr marL="0" marR="0">
                        <a:lnSpc>
                          <a:spcPct val="107000"/>
                        </a:lnSpc>
                        <a:spcBef>
                          <a:spcPts val="0"/>
                        </a:spcBef>
                        <a:spcAft>
                          <a:spcPts val="0"/>
                        </a:spcAft>
                      </a:pPr>
                      <a:r>
                        <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Part A inpatient claim</a:t>
                      </a:r>
                    </a:p>
                  </a:txBody>
                  <a:tcPr marL="58628" marR="58628" marT="0" marB="0">
                    <a:solidFill>
                      <a:srgbClr val="D2DEEF"/>
                    </a:solidFill>
                  </a:tcPr>
                </a:tc>
              </a:tr>
              <a:tr h="220123">
                <a:tc>
                  <a:txBody>
                    <a:bodyPr/>
                    <a:lstStyle/>
                    <a:p>
                      <a:pPr marL="0" marR="0">
                        <a:lnSpc>
                          <a:spcPct val="107000"/>
                        </a:lnSpc>
                        <a:spcBef>
                          <a:spcPts val="0"/>
                        </a:spcBef>
                        <a:spcAft>
                          <a:spcPts val="0"/>
                        </a:spcAft>
                      </a:pPr>
                      <a:r>
                        <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P#UTL.#SAFP.CRT.ANK.FA.OUT.Y10.#1106</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628" marR="58628" marT="0" marB="0">
                    <a:solidFill>
                      <a:srgbClr val="D2DEEF"/>
                    </a:solidFill>
                  </a:tcPr>
                </a:tc>
                <a:tc>
                  <a:txBody>
                    <a:bodyPr/>
                    <a:lstStyle/>
                    <a:p>
                      <a:pPr marL="0" marR="0">
                        <a:lnSpc>
                          <a:spcPct val="107000"/>
                        </a:lnSpc>
                        <a:spcBef>
                          <a:spcPts val="0"/>
                        </a:spcBef>
                        <a:spcAft>
                          <a:spcPts val="0"/>
                        </a:spcAft>
                      </a:pPr>
                      <a:r>
                        <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Part B outpatient claim</a:t>
                      </a:r>
                    </a:p>
                  </a:txBody>
                  <a:tcPr marL="58628" marR="58628" marT="0" marB="0">
                    <a:solidFill>
                      <a:srgbClr val="D2DEEF"/>
                    </a:solidFill>
                  </a:tcPr>
                </a:tc>
              </a:tr>
              <a:tr h="220123">
                <a:tc>
                  <a:txBody>
                    <a:bodyPr/>
                    <a:lstStyle/>
                    <a:p>
                      <a:pPr marL="0" marR="0">
                        <a:lnSpc>
                          <a:spcPct val="107000"/>
                        </a:lnSpc>
                        <a:spcBef>
                          <a:spcPts val="0"/>
                        </a:spcBef>
                        <a:spcAft>
                          <a:spcPts val="0"/>
                        </a:spcAft>
                      </a:pPr>
                      <a:r>
                        <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P#UTL.#SAFP.CRT.ANK.FA.SNF.Y10.#1106</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628" marR="58628" marT="0" marB="0">
                    <a:solidFill>
                      <a:srgbClr val="D2DEEF"/>
                    </a:solidFill>
                  </a:tcPr>
                </a:tc>
                <a:tc>
                  <a:txBody>
                    <a:bodyPr/>
                    <a:lstStyle/>
                    <a:p>
                      <a:pPr marL="0" marR="0">
                        <a:lnSpc>
                          <a:spcPct val="107000"/>
                        </a:lnSpc>
                        <a:spcBef>
                          <a:spcPts val="0"/>
                        </a:spcBef>
                        <a:spcAft>
                          <a:spcPts val="0"/>
                        </a:spcAft>
                      </a:pPr>
                      <a:r>
                        <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Part A skilled nursing facility claim</a:t>
                      </a:r>
                    </a:p>
                  </a:txBody>
                  <a:tcPr marL="58628" marR="58628" marT="0" marB="0">
                    <a:solidFill>
                      <a:srgbClr val="D2DEEF"/>
                    </a:solidFill>
                  </a:tcPr>
                </a:tc>
              </a:tr>
              <a:tr h="220123">
                <a:tc>
                  <a:txBody>
                    <a:bodyPr/>
                    <a:lstStyle/>
                    <a:p>
                      <a:pPr marL="0" marR="0">
                        <a:lnSpc>
                          <a:spcPct val="107000"/>
                        </a:lnSpc>
                        <a:spcBef>
                          <a:spcPts val="0"/>
                        </a:spcBef>
                        <a:spcAft>
                          <a:spcPts val="0"/>
                        </a:spcAft>
                      </a:pPr>
                      <a:r>
                        <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P#UTL.#SAFP.CRT.ANK.FA.P-S.PC5.Y10.#1106</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628" marR="58628" marT="0" marB="0">
                    <a:solidFill>
                      <a:srgbClr val="D2DEEF"/>
                    </a:solidFill>
                  </a:tcPr>
                </a:tc>
                <a:tc>
                  <a:txBody>
                    <a:bodyPr/>
                    <a:lstStyle/>
                    <a:p>
                      <a:pPr marL="0" marR="0">
                        <a:lnSpc>
                          <a:spcPct val="107000"/>
                        </a:lnSpc>
                        <a:spcBef>
                          <a:spcPts val="0"/>
                        </a:spcBef>
                        <a:spcAft>
                          <a:spcPts val="0"/>
                        </a:spcAft>
                      </a:pPr>
                      <a:r>
                        <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 Part B physician/supplier claim</a:t>
                      </a:r>
                    </a:p>
                  </a:txBody>
                  <a:tcPr marL="58628" marR="58628" marT="0" marB="0">
                    <a:solidFill>
                      <a:srgbClr val="D2DEEF"/>
                    </a:solidFill>
                  </a:tcPr>
                </a:tc>
              </a:tr>
            </a:tbl>
          </a:graphicData>
        </a:graphic>
      </p:graphicFrame>
      <p:sp>
        <p:nvSpPr>
          <p:cNvPr id="2" name="Title 1"/>
          <p:cNvSpPr>
            <a:spLocks noGrp="1"/>
          </p:cNvSpPr>
          <p:nvPr>
            <p:ph type="title"/>
            <p:custDataLst>
              <p:tags r:id="rId3"/>
            </p:custDataLst>
          </p:nvPr>
        </p:nvSpPr>
        <p:spPr/>
        <p:txBody>
          <a:bodyPr/>
          <a:lstStyle/>
          <a:p>
            <a:r>
              <a:rPr lang="en-US" dirty="0" smtClean="0"/>
              <a:t>SAF (Final Action) Files</a:t>
            </a:r>
            <a:endParaRPr lang="en-US" dirty="0"/>
          </a:p>
        </p:txBody>
      </p:sp>
      <p:sp>
        <p:nvSpPr>
          <p:cNvPr id="7" name="Content Placeholder 2"/>
          <p:cNvSpPr txBox="1">
            <a:spLocks/>
          </p:cNvSpPr>
          <p:nvPr>
            <p:custDataLst>
              <p:tags r:id="rId4"/>
            </p:custDataLst>
          </p:nvPr>
        </p:nvSpPr>
        <p:spPr>
          <a:xfrm>
            <a:off x="628650" y="934279"/>
            <a:ext cx="8212791" cy="73315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j-lt"/>
              </a:rPr>
              <a:t>“A6” records are output to the “18-month </a:t>
            </a:r>
            <a:r>
              <a:rPr lang="en-US" sz="2100" dirty="0">
                <a:latin typeface="+mj-lt"/>
                <a:ea typeface="Calibri" panose="020F0502020204030204" pitchFamily="34" charset="0"/>
                <a:cs typeface="Times New Roman" panose="02020603050405020304" pitchFamily="18" charset="0"/>
              </a:rPr>
              <a:t>SAF”</a:t>
            </a:r>
          </a:p>
          <a:p>
            <a:pPr lvl="1"/>
            <a:r>
              <a:rPr lang="en-US" sz="1800" dirty="0">
                <a:latin typeface="+mj-lt"/>
                <a:cs typeface="Times New Roman" panose="02020603050405020304" pitchFamily="18" charset="0"/>
              </a:rPr>
              <a:t>Note that physician data are only a 5% sample</a:t>
            </a:r>
            <a:endParaRPr lang="en-US" sz="1800" dirty="0">
              <a:latin typeface="+mj-lt"/>
            </a:endParaRPr>
          </a:p>
        </p:txBody>
      </p:sp>
      <p:sp>
        <p:nvSpPr>
          <p:cNvPr id="8" name="Content Placeholder 2"/>
          <p:cNvSpPr txBox="1">
            <a:spLocks/>
          </p:cNvSpPr>
          <p:nvPr>
            <p:custDataLst>
              <p:tags r:id="rId5"/>
            </p:custDataLst>
          </p:nvPr>
        </p:nvSpPr>
        <p:spPr>
          <a:xfrm>
            <a:off x="628650" y="3879904"/>
            <a:ext cx="8212791" cy="71537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latin typeface="+mj-lt"/>
              </a:rPr>
              <a:t>Data usually </a:t>
            </a:r>
            <a:r>
              <a:rPr lang="en-US" sz="2100" dirty="0">
                <a:latin typeface="+mj-lt"/>
              </a:rPr>
              <a:t>obtained from the Data Extract System (DESY)</a:t>
            </a:r>
          </a:p>
          <a:p>
            <a:pPr marL="512763" lvl="1"/>
            <a:r>
              <a:rPr lang="en-US" sz="1500" dirty="0" smtClean="0">
                <a:latin typeface="+mj-lt"/>
                <a:hlinkClick r:id="rId8"/>
              </a:rPr>
              <a:t>DESY_Support@cms.hhs.gov</a:t>
            </a:r>
            <a:r>
              <a:rPr lang="en-US" sz="1500" dirty="0" smtClean="0">
                <a:latin typeface="+mj-lt"/>
              </a:rPr>
              <a:t>  </a:t>
            </a:r>
            <a:endParaRPr lang="en-US" sz="1500" dirty="0">
              <a:latin typeface="+mj-lt"/>
            </a:endParaRPr>
          </a:p>
        </p:txBody>
      </p:sp>
    </p:spTree>
    <p:extLst>
      <p:ext uri="{BB962C8B-B14F-4D97-AF65-F5344CB8AC3E}">
        <p14:creationId xmlns:p14="http://schemas.microsoft.com/office/powerpoint/2010/main" val="4450378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46</a:t>
            </a:fld>
            <a:endParaRPr lang="en-US"/>
          </a:p>
        </p:txBody>
      </p:sp>
      <p:sp>
        <p:nvSpPr>
          <p:cNvPr id="3" name="Content Placeholder 2"/>
          <p:cNvSpPr>
            <a:spLocks noGrp="1"/>
          </p:cNvSpPr>
          <p:nvPr>
            <p:ph idx="1"/>
          </p:nvPr>
        </p:nvSpPr>
        <p:spPr>
          <a:xfrm>
            <a:off x="457200" y="704103"/>
            <a:ext cx="8229600" cy="3223022"/>
          </a:xfrm>
        </p:spPr>
        <p:txBody>
          <a:bodyPr>
            <a:normAutofit/>
          </a:bodyPr>
          <a:lstStyle/>
          <a:p>
            <a:pPr marL="0" indent="0" algn="ctr">
              <a:buNone/>
            </a:pPr>
            <a:r>
              <a:rPr lang="en-US" sz="2000" dirty="0">
                <a:hlinkClick r:id="rId3"/>
              </a:rPr>
              <a:t>http://</a:t>
            </a:r>
            <a:r>
              <a:rPr lang="en-US" sz="2000" dirty="0" smtClean="0">
                <a:hlinkClick r:id="rId3"/>
              </a:rPr>
              <a:t>www.cms.gov/desy</a:t>
            </a:r>
            <a:endParaRPr lang="en-US" sz="2000" dirty="0"/>
          </a:p>
          <a:p>
            <a:endParaRPr lang="en-US" sz="2000" dirty="0"/>
          </a:p>
        </p:txBody>
      </p:sp>
      <p:sp>
        <p:nvSpPr>
          <p:cNvPr id="4" name="Title 3"/>
          <p:cNvSpPr>
            <a:spLocks noGrp="1"/>
          </p:cNvSpPr>
          <p:nvPr>
            <p:ph type="title"/>
          </p:nvPr>
        </p:nvSpPr>
        <p:spPr/>
        <p:txBody>
          <a:bodyPr/>
          <a:lstStyle/>
          <a:p>
            <a:r>
              <a:rPr lang="en-US" dirty="0" smtClean="0"/>
              <a:t>Data Extract System (DESY)</a:t>
            </a:r>
            <a:endParaRPr lang="en-US" dirty="0"/>
          </a:p>
        </p:txBody>
      </p:sp>
      <p:pic>
        <p:nvPicPr>
          <p:cNvPr id="5" name="Picture 4"/>
          <p:cNvPicPr>
            <a:picLocks noChangeAspect="1"/>
          </p:cNvPicPr>
          <p:nvPr/>
        </p:nvPicPr>
        <p:blipFill>
          <a:blip r:embed="rId4"/>
          <a:stretch>
            <a:fillRect/>
          </a:stretch>
        </p:blipFill>
        <p:spPr>
          <a:xfrm>
            <a:off x="1951200" y="1079072"/>
            <a:ext cx="5236199" cy="3998647"/>
          </a:xfrm>
          <a:prstGeom prst="rect">
            <a:avLst/>
          </a:prstGeom>
        </p:spPr>
      </p:pic>
      <p:sp>
        <p:nvSpPr>
          <p:cNvPr id="6" name="Content Placeholder 2"/>
          <p:cNvSpPr txBox="1">
            <a:spLocks/>
          </p:cNvSpPr>
          <p:nvPr>
            <p:custDataLst>
              <p:tags r:id="rId1"/>
            </p:custDataLst>
          </p:nvPr>
        </p:nvSpPr>
        <p:spPr>
          <a:xfrm>
            <a:off x="273417" y="934278"/>
            <a:ext cx="8212791" cy="221678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latin typeface="+mj-lt"/>
              </a:rPr>
              <a:t>Results</a:t>
            </a:r>
            <a:br>
              <a:rPr lang="en-US" sz="2100" dirty="0" smtClean="0">
                <a:latin typeface="+mj-lt"/>
              </a:rPr>
            </a:br>
            <a:r>
              <a:rPr lang="en-US" sz="2100" dirty="0" smtClean="0">
                <a:latin typeface="+mj-lt"/>
              </a:rPr>
              <a:t>stored</a:t>
            </a:r>
            <a:br>
              <a:rPr lang="en-US" sz="2100" dirty="0" smtClean="0">
                <a:latin typeface="+mj-lt"/>
              </a:rPr>
            </a:br>
            <a:r>
              <a:rPr lang="en-US" sz="2100" dirty="0" smtClean="0">
                <a:latin typeface="+mj-lt"/>
              </a:rPr>
              <a:t>on the</a:t>
            </a:r>
            <a:br>
              <a:rPr lang="en-US" sz="2100" dirty="0" smtClean="0">
                <a:latin typeface="+mj-lt"/>
              </a:rPr>
            </a:br>
            <a:r>
              <a:rPr lang="en-US" sz="2100" dirty="0" smtClean="0">
                <a:latin typeface="+mj-lt"/>
              </a:rPr>
              <a:t>mainframe</a:t>
            </a:r>
            <a:br>
              <a:rPr lang="en-US" sz="2100" dirty="0" smtClean="0">
                <a:latin typeface="+mj-lt"/>
              </a:rPr>
            </a:br>
            <a:r>
              <a:rPr lang="en-US" sz="2100" dirty="0" smtClean="0">
                <a:latin typeface="+mj-lt"/>
              </a:rPr>
              <a:t>in SAF</a:t>
            </a:r>
            <a:br>
              <a:rPr lang="en-US" sz="2100" dirty="0" smtClean="0">
                <a:latin typeface="+mj-lt"/>
              </a:rPr>
            </a:br>
            <a:r>
              <a:rPr lang="en-US" sz="2100" dirty="0" smtClean="0">
                <a:latin typeface="+mj-lt"/>
              </a:rPr>
              <a:t>format</a:t>
            </a:r>
            <a:endParaRPr lang="en-US" sz="1800" dirty="0">
              <a:latin typeface="+mj-lt"/>
            </a:endParaRPr>
          </a:p>
        </p:txBody>
      </p:sp>
    </p:spTree>
    <p:extLst>
      <p:ext uri="{BB962C8B-B14F-4D97-AF65-F5344CB8AC3E}">
        <p14:creationId xmlns:p14="http://schemas.microsoft.com/office/powerpoint/2010/main" val="21592836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599733" y="884177"/>
            <a:ext cx="5944533" cy="4259323"/>
          </a:xfrm>
          <a:prstGeom prst="rect">
            <a:avLst/>
          </a:prstGeom>
        </p:spPr>
      </p:pic>
      <p:sp>
        <p:nvSpPr>
          <p:cNvPr id="2" name="Slide Number Placeholder 1"/>
          <p:cNvSpPr>
            <a:spLocks noGrp="1"/>
          </p:cNvSpPr>
          <p:nvPr>
            <p:ph type="sldNum" sz="quarter" idx="10"/>
          </p:nvPr>
        </p:nvSpPr>
        <p:spPr/>
        <p:txBody>
          <a:bodyPr/>
          <a:lstStyle/>
          <a:p>
            <a:fld id="{7022FF3C-310F-4809-A5BE-BC5BA8AA108D}" type="slidenum">
              <a:rPr lang="en-US" smtClean="0"/>
              <a:t>47</a:t>
            </a:fld>
            <a:endParaRPr lang="en-US"/>
          </a:p>
        </p:txBody>
      </p:sp>
      <p:sp>
        <p:nvSpPr>
          <p:cNvPr id="4" name="Title 3"/>
          <p:cNvSpPr>
            <a:spLocks noGrp="1"/>
          </p:cNvSpPr>
          <p:nvPr>
            <p:ph type="title"/>
          </p:nvPr>
        </p:nvSpPr>
        <p:spPr/>
        <p:txBody>
          <a:bodyPr/>
          <a:lstStyle/>
          <a:p>
            <a:r>
              <a:rPr lang="en-US" dirty="0" smtClean="0"/>
              <a:t>COBOL </a:t>
            </a:r>
            <a:r>
              <a:rPr lang="en-US" dirty="0" err="1" smtClean="0"/>
              <a:t>CopyBooks</a:t>
            </a:r>
            <a:r>
              <a:rPr lang="en-US" dirty="0" smtClean="0"/>
              <a:t> and SAS Input Statements</a:t>
            </a:r>
            <a:endParaRPr lang="en-US" dirty="0"/>
          </a:p>
        </p:txBody>
      </p:sp>
      <p:sp>
        <p:nvSpPr>
          <p:cNvPr id="3" name="Content Placeholder 2"/>
          <p:cNvSpPr>
            <a:spLocks noGrp="1"/>
          </p:cNvSpPr>
          <p:nvPr>
            <p:ph idx="1"/>
          </p:nvPr>
        </p:nvSpPr>
        <p:spPr>
          <a:xfrm>
            <a:off x="0" y="648613"/>
            <a:ext cx="9144000" cy="238803"/>
          </a:xfrm>
          <a:solidFill>
            <a:schemeClr val="bg1"/>
          </a:solidFill>
        </p:spPr>
        <p:txBody>
          <a:bodyPr anchor="ctr">
            <a:noAutofit/>
          </a:bodyPr>
          <a:lstStyle/>
          <a:p>
            <a:pPr marL="0" indent="0" algn="ctr">
              <a:buNone/>
            </a:pPr>
            <a:r>
              <a:rPr lang="en-US" sz="1600" dirty="0">
                <a:hlinkClick r:id="rId3"/>
              </a:rPr>
              <a:t>https://</a:t>
            </a:r>
            <a:r>
              <a:rPr lang="en-US" sz="1600" dirty="0" smtClean="0">
                <a:hlinkClick r:id="rId3"/>
              </a:rPr>
              <a:t>www.cms.gov/Research-Statistics-Data-and-Systems/CMS-Information-Technology/desy</a:t>
            </a:r>
            <a:endParaRPr lang="en-US" sz="1600" dirty="0" smtClean="0"/>
          </a:p>
        </p:txBody>
      </p:sp>
      <p:sp>
        <p:nvSpPr>
          <p:cNvPr id="6" name="Down Arrow 5"/>
          <p:cNvSpPr/>
          <p:nvPr/>
        </p:nvSpPr>
        <p:spPr>
          <a:xfrm rot="5400000">
            <a:off x="4664492" y="4173796"/>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Down Arrow 6"/>
          <p:cNvSpPr/>
          <p:nvPr/>
        </p:nvSpPr>
        <p:spPr>
          <a:xfrm rot="16200000">
            <a:off x="2615892" y="4607729"/>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4651470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69"/>
          <p:cNvSpPr>
            <a:spLocks noChangeArrowheads="1"/>
          </p:cNvSpPr>
          <p:nvPr/>
        </p:nvSpPr>
        <p:spPr bwMode="auto">
          <a:xfrm>
            <a:off x="5435493" y="3138508"/>
            <a:ext cx="1119188" cy="854869"/>
          </a:xfrm>
          <a:prstGeom prst="flowChartAlternateProcess">
            <a:avLst/>
          </a:prstGeom>
          <a:gradFill rotWithShape="1">
            <a:gsLst>
              <a:gs pos="0">
                <a:srgbClr val="E0EBF8">
                  <a:alpha val="0"/>
                </a:srgbClr>
              </a:gs>
              <a:gs pos="100000">
                <a:srgbClr val="FFE181"/>
              </a:gs>
            </a:gsLst>
            <a:path path="shape">
              <a:fillToRect l="50000" t="50000" r="50000" b="50000"/>
            </a:path>
          </a:gradFill>
          <a:ln w="9525">
            <a:solidFill>
              <a:srgbClr val="C6D9F1"/>
            </a:solidFill>
            <a:miter lim="800000"/>
            <a:headEnd/>
            <a:tailEnd/>
          </a:ln>
        </p:spPr>
        <p:txBody>
          <a:bodyPr tIns="128016"/>
          <a:lstStyle/>
          <a:p>
            <a:pPr algn="ctr">
              <a:spcAft>
                <a:spcPts val="750"/>
              </a:spcAft>
            </a:pPr>
            <a:r>
              <a:rPr lang="en-US" sz="1200" b="1" dirty="0">
                <a:latin typeface="+mj-lt"/>
              </a:rPr>
              <a:t>Mainframe</a:t>
            </a:r>
            <a:endParaRPr lang="en-US" sz="1200" dirty="0">
              <a:latin typeface="+mj-lt"/>
            </a:endParaRPr>
          </a:p>
        </p:txBody>
      </p:sp>
      <p:sp>
        <p:nvSpPr>
          <p:cNvPr id="22" name="AutoShape 81"/>
          <p:cNvSpPr>
            <a:spLocks noChangeArrowheads="1"/>
          </p:cNvSpPr>
          <p:nvPr/>
        </p:nvSpPr>
        <p:spPr bwMode="auto">
          <a:xfrm>
            <a:off x="7658390" y="3138508"/>
            <a:ext cx="1243013" cy="854869"/>
          </a:xfrm>
          <a:prstGeom prst="flowChartAlternateProcess">
            <a:avLst/>
          </a:prstGeom>
          <a:gradFill rotWithShape="1">
            <a:gsLst>
              <a:gs pos="0">
                <a:srgbClr val="E0EBF8">
                  <a:alpha val="0"/>
                </a:srgbClr>
              </a:gs>
              <a:gs pos="100000">
                <a:srgbClr val="FFE181"/>
              </a:gs>
            </a:gsLst>
            <a:path path="shape">
              <a:fillToRect l="50000" t="50000" r="50000" b="50000"/>
            </a:path>
          </a:gradFill>
          <a:ln w="9525">
            <a:solidFill>
              <a:srgbClr val="C6D9F1"/>
            </a:solidFill>
            <a:miter lim="800000"/>
            <a:headEnd/>
            <a:tailEnd/>
          </a:ln>
        </p:spPr>
        <p:txBody>
          <a:bodyPr tIns="68580"/>
          <a:lstStyle/>
          <a:p>
            <a:pPr algn="ctr">
              <a:spcAft>
                <a:spcPts val="750"/>
              </a:spcAft>
            </a:pPr>
            <a:endParaRPr lang="en-US" sz="1200" b="1" dirty="0">
              <a:latin typeface="+mj-lt"/>
            </a:endParaRPr>
          </a:p>
          <a:p>
            <a:pPr algn="ctr">
              <a:spcAft>
                <a:spcPts val="750"/>
              </a:spcAft>
            </a:pPr>
            <a:r>
              <a:rPr lang="en-US" sz="1200" b="1" dirty="0">
                <a:latin typeface="+mj-lt"/>
              </a:rPr>
              <a:t>Business</a:t>
            </a:r>
            <a:br>
              <a:rPr lang="en-US" sz="1200" b="1" dirty="0">
                <a:latin typeface="+mj-lt"/>
              </a:rPr>
            </a:br>
            <a:r>
              <a:rPr lang="en-US" sz="1200" b="1" dirty="0">
                <a:latin typeface="+mj-lt"/>
              </a:rPr>
              <a:t>Intelligence</a:t>
            </a:r>
            <a:endParaRPr lang="en-US" sz="1200" dirty="0">
              <a:latin typeface="+mj-lt"/>
            </a:endParaRPr>
          </a:p>
        </p:txBody>
      </p:sp>
      <p:sp>
        <p:nvSpPr>
          <p:cNvPr id="5" name="AutoShape 64"/>
          <p:cNvSpPr>
            <a:spLocks noChangeArrowheads="1"/>
          </p:cNvSpPr>
          <p:nvPr/>
        </p:nvSpPr>
        <p:spPr bwMode="auto">
          <a:xfrm>
            <a:off x="5508122" y="1977649"/>
            <a:ext cx="3228975" cy="578644"/>
          </a:xfrm>
          <a:prstGeom prst="flowChartAlternateProcess">
            <a:avLst/>
          </a:prstGeom>
          <a:gradFill rotWithShape="1">
            <a:gsLst>
              <a:gs pos="0">
                <a:srgbClr val="E0EBF8">
                  <a:alpha val="0"/>
                </a:srgbClr>
              </a:gs>
              <a:gs pos="100000">
                <a:srgbClr val="FFE181"/>
              </a:gs>
            </a:gsLst>
            <a:path path="shape">
              <a:fillToRect l="50000" t="50000" r="50000" b="50000"/>
            </a:path>
          </a:gradFill>
          <a:ln w="9525">
            <a:solidFill>
              <a:srgbClr val="C6D9F1"/>
            </a:solidFill>
            <a:miter lim="800000"/>
            <a:headEnd/>
            <a:tailEnd/>
          </a:ln>
        </p:spPr>
        <p:txBody>
          <a:bodyPr/>
          <a:lstStyle/>
          <a:p>
            <a:endParaRPr lang="en-US" sz="1350"/>
          </a:p>
        </p:txBody>
      </p:sp>
      <p:sp>
        <p:nvSpPr>
          <p:cNvPr id="3" name="Text Placeholder 2"/>
          <p:cNvSpPr>
            <a:spLocks noGrp="1"/>
          </p:cNvSpPr>
          <p:nvPr>
            <p:ph idx="1"/>
          </p:nvPr>
        </p:nvSpPr>
        <p:spPr>
          <a:xfrm>
            <a:off x="457200" y="813545"/>
            <a:ext cx="8229600" cy="4158082"/>
          </a:xfrm>
        </p:spPr>
        <p:txBody>
          <a:bodyPr>
            <a:normAutofit/>
          </a:bodyPr>
          <a:lstStyle/>
          <a:p>
            <a:r>
              <a:rPr lang="en-US" b="1" dirty="0" smtClean="0"/>
              <a:t>National Claims History (NCH)</a:t>
            </a:r>
          </a:p>
          <a:p>
            <a:pPr lvl="1"/>
            <a:r>
              <a:rPr lang="en-US" dirty="0" smtClean="0"/>
              <a:t>Mainframe Platform</a:t>
            </a:r>
          </a:p>
          <a:p>
            <a:r>
              <a:rPr lang="en-US" b="1" dirty="0" smtClean="0"/>
              <a:t>Integrated Data Repository </a:t>
            </a:r>
            <a:r>
              <a:rPr lang="en-US" b="1" dirty="0"/>
              <a:t>(IDR</a:t>
            </a:r>
            <a:r>
              <a:rPr lang="en-US" b="1" dirty="0" smtClean="0"/>
              <a:t>)</a:t>
            </a:r>
          </a:p>
          <a:p>
            <a:pPr lvl="1"/>
            <a:r>
              <a:rPr lang="en-US" dirty="0" smtClean="0"/>
              <a:t>Teradata Platform</a:t>
            </a:r>
            <a:endParaRPr lang="en-US" dirty="0"/>
          </a:p>
          <a:p>
            <a:pPr lvl="1"/>
            <a:r>
              <a:rPr lang="en-US" dirty="0" smtClean="0"/>
              <a:t>Access Methods</a:t>
            </a:r>
          </a:p>
          <a:p>
            <a:pPr lvl="2"/>
            <a:r>
              <a:rPr lang="en-US" dirty="0" smtClean="0"/>
              <a:t>Mainframe Channel</a:t>
            </a:r>
          </a:p>
          <a:p>
            <a:pPr lvl="2"/>
            <a:r>
              <a:rPr lang="en-US" dirty="0"/>
              <a:t>Desktop Computer</a:t>
            </a:r>
          </a:p>
          <a:p>
            <a:pPr lvl="2"/>
            <a:r>
              <a:rPr lang="en-US" dirty="0" smtClean="0"/>
              <a:t>Enterprise Business Intelligence (EBI)</a:t>
            </a:r>
          </a:p>
          <a:p>
            <a:pPr lvl="3"/>
            <a:r>
              <a:rPr lang="en-US" dirty="0" smtClean="0"/>
              <a:t>Virtual </a:t>
            </a:r>
            <a:r>
              <a:rPr lang="en-US" dirty="0"/>
              <a:t>d</a:t>
            </a:r>
            <a:r>
              <a:rPr lang="en-US" dirty="0" smtClean="0"/>
              <a:t>esktop </a:t>
            </a:r>
            <a:r>
              <a:rPr lang="en-US" dirty="0"/>
              <a:t>(</a:t>
            </a:r>
            <a:r>
              <a:rPr lang="en-US" dirty="0" smtClean="0"/>
              <a:t>Citrix)</a:t>
            </a:r>
          </a:p>
          <a:p>
            <a:pPr lvl="4"/>
            <a:r>
              <a:rPr lang="en-US" dirty="0" smtClean="0"/>
              <a:t>SAS Enterprise Guide</a:t>
            </a:r>
          </a:p>
          <a:p>
            <a:pPr marL="0" indent="0">
              <a:buNone/>
            </a:pPr>
            <a:endParaRPr lang="en-US" dirty="0"/>
          </a:p>
        </p:txBody>
      </p:sp>
      <p:sp>
        <p:nvSpPr>
          <p:cNvPr id="2" name="Title 1"/>
          <p:cNvSpPr>
            <a:spLocks noGrp="1"/>
          </p:cNvSpPr>
          <p:nvPr>
            <p:ph type="title"/>
          </p:nvPr>
        </p:nvSpPr>
        <p:spPr/>
        <p:txBody>
          <a:bodyPr/>
          <a:lstStyle/>
          <a:p>
            <a:r>
              <a:rPr lang="en-US" dirty="0" smtClean="0"/>
              <a:t>CMS Data Center (CDC)</a:t>
            </a:r>
            <a:endParaRPr lang="en-US" dirty="0"/>
          </a:p>
        </p:txBody>
      </p:sp>
      <p:sp>
        <p:nvSpPr>
          <p:cNvPr id="6" name="Rectangle 65"/>
          <p:cNvSpPr>
            <a:spLocks noChangeArrowheads="1"/>
          </p:cNvSpPr>
          <p:nvPr/>
        </p:nvSpPr>
        <p:spPr bwMode="auto">
          <a:xfrm>
            <a:off x="7686966" y="2787274"/>
            <a:ext cx="135731" cy="221456"/>
          </a:xfrm>
          <a:prstGeom prst="rect">
            <a:avLst/>
          </a:prstGeom>
          <a:gradFill rotWithShape="1">
            <a:gsLst>
              <a:gs pos="0">
                <a:srgbClr val="FFFFFF">
                  <a:alpha val="0"/>
                </a:srgbClr>
              </a:gs>
              <a:gs pos="100000">
                <a:srgbClr val="FFFFFF">
                  <a:alpha val="0"/>
                </a:srgbClr>
              </a:gs>
            </a:gsLst>
            <a:path path="shape">
              <a:fillToRect l="50000" t="50000" r="50000" b="50000"/>
            </a:path>
          </a:gradFill>
          <a:ln w="9525">
            <a:noFill/>
            <a:miter lim="800000"/>
            <a:headEnd/>
            <a:tailEnd/>
          </a:ln>
        </p:spPr>
        <p:txBody>
          <a:bodyPr/>
          <a:lstStyle/>
          <a:p>
            <a:endParaRPr lang="en-US" sz="1350"/>
          </a:p>
        </p:txBody>
      </p:sp>
      <p:sp>
        <p:nvSpPr>
          <p:cNvPr id="7" name="AutoShape 66"/>
          <p:cNvSpPr>
            <a:spLocks noChangeArrowheads="1"/>
          </p:cNvSpPr>
          <p:nvPr/>
        </p:nvSpPr>
        <p:spPr bwMode="auto">
          <a:xfrm>
            <a:off x="8084634" y="2598777"/>
            <a:ext cx="879872" cy="394097"/>
          </a:xfrm>
          <a:prstGeom prst="flowChartAlternateProcess">
            <a:avLst/>
          </a:prstGeom>
          <a:gradFill rotWithShape="1">
            <a:gsLst>
              <a:gs pos="0">
                <a:srgbClr val="FFFFFF">
                  <a:alpha val="0"/>
                </a:srgbClr>
              </a:gs>
              <a:gs pos="100000">
                <a:srgbClr val="FFFFFF">
                  <a:alpha val="0"/>
                </a:srgbClr>
              </a:gs>
            </a:gsLst>
            <a:path path="shape">
              <a:fillToRect l="50000" t="50000" r="50000" b="50000"/>
            </a:path>
          </a:gradFill>
          <a:ln w="9525">
            <a:noFill/>
            <a:miter lim="800000"/>
            <a:headEnd/>
            <a:tailEnd/>
          </a:ln>
        </p:spPr>
        <p:txBody>
          <a:bodyPr tIns="137160"/>
          <a:lstStyle/>
          <a:p>
            <a:pPr algn="ctr">
              <a:spcAft>
                <a:spcPts val="750"/>
              </a:spcAft>
            </a:pPr>
            <a:r>
              <a:rPr lang="en-US" sz="1200" b="1" dirty="0">
                <a:latin typeface="+mj-lt"/>
              </a:rPr>
              <a:t>Network</a:t>
            </a:r>
            <a:endParaRPr lang="en-US" sz="1200" dirty="0">
              <a:latin typeface="+mj-lt"/>
            </a:endParaRPr>
          </a:p>
        </p:txBody>
      </p:sp>
      <p:sp>
        <p:nvSpPr>
          <p:cNvPr id="8" name="AutoShape 67"/>
          <p:cNvSpPr>
            <a:spLocks noChangeArrowheads="1"/>
          </p:cNvSpPr>
          <p:nvPr/>
        </p:nvSpPr>
        <p:spPr bwMode="auto">
          <a:xfrm>
            <a:off x="5457882" y="2670443"/>
            <a:ext cx="937022" cy="285750"/>
          </a:xfrm>
          <a:prstGeom prst="flowChartAlternateProcess">
            <a:avLst/>
          </a:prstGeom>
          <a:gradFill rotWithShape="1">
            <a:gsLst>
              <a:gs pos="0">
                <a:srgbClr val="FFFFFF">
                  <a:alpha val="0"/>
                </a:srgbClr>
              </a:gs>
              <a:gs pos="100000">
                <a:srgbClr val="FFFFFF">
                  <a:alpha val="0"/>
                </a:srgbClr>
              </a:gs>
            </a:gsLst>
            <a:path path="shape">
              <a:fillToRect l="50000" t="50000" r="50000" b="50000"/>
            </a:path>
          </a:gradFill>
          <a:ln w="9525">
            <a:noFill/>
            <a:miter lim="800000"/>
            <a:headEnd/>
            <a:tailEnd/>
          </a:ln>
        </p:spPr>
        <p:txBody>
          <a:bodyPr tIns="68580"/>
          <a:lstStyle/>
          <a:p>
            <a:pPr algn="ctr">
              <a:spcAft>
                <a:spcPts val="750"/>
              </a:spcAft>
            </a:pPr>
            <a:r>
              <a:rPr lang="en-US" sz="1200" b="1" dirty="0">
                <a:latin typeface="+mj-lt"/>
              </a:rPr>
              <a:t>Channel</a:t>
            </a:r>
            <a:endParaRPr lang="en-US" sz="1200" dirty="0">
              <a:latin typeface="+mj-lt"/>
            </a:endParaRPr>
          </a:p>
        </p:txBody>
      </p:sp>
      <p:cxnSp>
        <p:nvCxnSpPr>
          <p:cNvPr id="9" name="AutoShape 68"/>
          <p:cNvCxnSpPr>
            <a:cxnSpLocks noChangeShapeType="1"/>
          </p:cNvCxnSpPr>
          <p:nvPr/>
        </p:nvCxnSpPr>
        <p:spPr bwMode="auto">
          <a:xfrm flipH="1" flipV="1">
            <a:off x="5633138" y="2261018"/>
            <a:ext cx="2975372" cy="0"/>
          </a:xfrm>
          <a:prstGeom prst="straightConnector1">
            <a:avLst/>
          </a:prstGeom>
          <a:noFill/>
          <a:ln w="19050">
            <a:solidFill>
              <a:srgbClr val="1F497D"/>
            </a:solidFill>
            <a:round/>
            <a:headEnd/>
            <a:tailEnd/>
          </a:ln>
        </p:spPr>
      </p:cxnSp>
      <p:pic>
        <p:nvPicPr>
          <p:cNvPr id="11" name="Picture 70"/>
          <p:cNvPicPr>
            <a:picLocks noChangeAspect="1" noChangeArrowheads="1"/>
          </p:cNvPicPr>
          <p:nvPr/>
        </p:nvPicPr>
        <p:blipFill>
          <a:blip r:embed="rId2"/>
          <a:srcRect/>
          <a:stretch>
            <a:fillRect/>
          </a:stretch>
        </p:blipFill>
        <p:spPr bwMode="auto">
          <a:xfrm>
            <a:off x="6318938" y="2028845"/>
            <a:ext cx="202406" cy="466725"/>
          </a:xfrm>
          <a:prstGeom prst="rect">
            <a:avLst/>
          </a:prstGeom>
          <a:noFill/>
          <a:ln w="9525">
            <a:noFill/>
            <a:miter lim="800000"/>
            <a:headEnd/>
            <a:tailEnd/>
          </a:ln>
        </p:spPr>
      </p:pic>
      <p:pic>
        <p:nvPicPr>
          <p:cNvPr id="12" name="Picture 71"/>
          <p:cNvPicPr>
            <a:picLocks noChangeAspect="1" noChangeArrowheads="1"/>
          </p:cNvPicPr>
          <p:nvPr/>
        </p:nvPicPr>
        <p:blipFill>
          <a:blip r:embed="rId2"/>
          <a:srcRect/>
          <a:stretch>
            <a:fillRect/>
          </a:stretch>
        </p:blipFill>
        <p:spPr bwMode="auto">
          <a:xfrm>
            <a:off x="5984372" y="2028845"/>
            <a:ext cx="202406" cy="466725"/>
          </a:xfrm>
          <a:prstGeom prst="rect">
            <a:avLst/>
          </a:prstGeom>
          <a:noFill/>
          <a:ln w="9525">
            <a:noFill/>
            <a:miter lim="800000"/>
            <a:headEnd/>
            <a:tailEnd/>
          </a:ln>
        </p:spPr>
      </p:pic>
      <p:pic>
        <p:nvPicPr>
          <p:cNvPr id="13" name="Picture 72"/>
          <p:cNvPicPr>
            <a:picLocks noChangeAspect="1" noChangeArrowheads="1"/>
          </p:cNvPicPr>
          <p:nvPr/>
        </p:nvPicPr>
        <p:blipFill>
          <a:blip r:embed="rId2"/>
          <a:srcRect/>
          <a:stretch>
            <a:fillRect/>
          </a:stretch>
        </p:blipFill>
        <p:spPr bwMode="auto">
          <a:xfrm>
            <a:off x="5633138" y="2027655"/>
            <a:ext cx="202406" cy="466725"/>
          </a:xfrm>
          <a:prstGeom prst="rect">
            <a:avLst/>
          </a:prstGeom>
          <a:noFill/>
          <a:ln w="9525">
            <a:noFill/>
            <a:miter lim="800000"/>
            <a:headEnd/>
            <a:tailEnd/>
          </a:ln>
        </p:spPr>
      </p:pic>
      <p:pic>
        <p:nvPicPr>
          <p:cNvPr id="14" name="Picture 73"/>
          <p:cNvPicPr>
            <a:picLocks noChangeAspect="1" noChangeArrowheads="1"/>
          </p:cNvPicPr>
          <p:nvPr/>
        </p:nvPicPr>
        <p:blipFill>
          <a:blip r:embed="rId2"/>
          <a:srcRect/>
          <a:stretch>
            <a:fillRect/>
          </a:stretch>
        </p:blipFill>
        <p:spPr bwMode="auto">
          <a:xfrm>
            <a:off x="6688031" y="2027655"/>
            <a:ext cx="202406" cy="466725"/>
          </a:xfrm>
          <a:prstGeom prst="rect">
            <a:avLst/>
          </a:prstGeom>
          <a:noFill/>
          <a:ln w="9525">
            <a:noFill/>
            <a:miter lim="800000"/>
            <a:headEnd/>
            <a:tailEnd/>
          </a:ln>
        </p:spPr>
      </p:pic>
      <p:pic>
        <p:nvPicPr>
          <p:cNvPr id="15" name="Picture 74"/>
          <p:cNvPicPr>
            <a:picLocks noChangeAspect="1" noChangeArrowheads="1"/>
          </p:cNvPicPr>
          <p:nvPr/>
        </p:nvPicPr>
        <p:blipFill>
          <a:blip r:embed="rId2"/>
          <a:srcRect/>
          <a:stretch>
            <a:fillRect/>
          </a:stretch>
        </p:blipFill>
        <p:spPr bwMode="auto">
          <a:xfrm>
            <a:off x="7048791" y="2027655"/>
            <a:ext cx="202406" cy="466725"/>
          </a:xfrm>
          <a:prstGeom prst="rect">
            <a:avLst/>
          </a:prstGeom>
          <a:noFill/>
          <a:ln w="9525">
            <a:noFill/>
            <a:miter lim="800000"/>
            <a:headEnd/>
            <a:tailEnd/>
          </a:ln>
        </p:spPr>
      </p:pic>
      <p:pic>
        <p:nvPicPr>
          <p:cNvPr id="16" name="Picture 75"/>
          <p:cNvPicPr>
            <a:picLocks noChangeAspect="1" noChangeArrowheads="1"/>
          </p:cNvPicPr>
          <p:nvPr/>
        </p:nvPicPr>
        <p:blipFill>
          <a:blip r:embed="rId3"/>
          <a:srcRect/>
          <a:stretch>
            <a:fillRect/>
          </a:stretch>
        </p:blipFill>
        <p:spPr bwMode="auto">
          <a:xfrm>
            <a:off x="7395263" y="2028846"/>
            <a:ext cx="202406" cy="465535"/>
          </a:xfrm>
          <a:prstGeom prst="rect">
            <a:avLst/>
          </a:prstGeom>
          <a:noFill/>
          <a:ln w="9525">
            <a:noFill/>
            <a:miter lim="800000"/>
            <a:headEnd/>
            <a:tailEnd/>
          </a:ln>
        </p:spPr>
      </p:pic>
      <p:pic>
        <p:nvPicPr>
          <p:cNvPr id="17" name="Picture 76"/>
          <p:cNvPicPr>
            <a:picLocks noChangeAspect="1" noChangeArrowheads="1"/>
          </p:cNvPicPr>
          <p:nvPr/>
        </p:nvPicPr>
        <p:blipFill>
          <a:blip r:embed="rId3"/>
          <a:srcRect/>
          <a:stretch>
            <a:fillRect/>
          </a:stretch>
        </p:blipFill>
        <p:spPr bwMode="auto">
          <a:xfrm>
            <a:off x="7749518" y="2028846"/>
            <a:ext cx="202406" cy="465535"/>
          </a:xfrm>
          <a:prstGeom prst="rect">
            <a:avLst/>
          </a:prstGeom>
          <a:noFill/>
          <a:ln w="9525">
            <a:noFill/>
            <a:miter lim="800000"/>
            <a:headEnd/>
            <a:tailEnd/>
          </a:ln>
        </p:spPr>
      </p:pic>
      <p:pic>
        <p:nvPicPr>
          <p:cNvPr id="18" name="Picture 77"/>
          <p:cNvPicPr>
            <a:picLocks noChangeAspect="1" noChangeArrowheads="1"/>
          </p:cNvPicPr>
          <p:nvPr/>
        </p:nvPicPr>
        <p:blipFill>
          <a:blip r:embed="rId2"/>
          <a:srcRect/>
          <a:stretch>
            <a:fillRect/>
          </a:stretch>
        </p:blipFill>
        <p:spPr bwMode="auto">
          <a:xfrm>
            <a:off x="8086377" y="2027655"/>
            <a:ext cx="202406" cy="466725"/>
          </a:xfrm>
          <a:prstGeom prst="rect">
            <a:avLst/>
          </a:prstGeom>
          <a:noFill/>
          <a:ln w="9525">
            <a:noFill/>
            <a:miter lim="800000"/>
            <a:headEnd/>
            <a:tailEnd/>
          </a:ln>
        </p:spPr>
      </p:pic>
      <p:pic>
        <p:nvPicPr>
          <p:cNvPr id="19" name="Picture 78"/>
          <p:cNvPicPr>
            <a:picLocks noChangeAspect="1" noChangeArrowheads="1"/>
          </p:cNvPicPr>
          <p:nvPr/>
        </p:nvPicPr>
        <p:blipFill>
          <a:blip r:embed="rId3"/>
          <a:srcRect/>
          <a:stretch>
            <a:fillRect/>
          </a:stretch>
        </p:blipFill>
        <p:spPr bwMode="auto">
          <a:xfrm>
            <a:off x="8419752" y="2028846"/>
            <a:ext cx="202406" cy="465535"/>
          </a:xfrm>
          <a:prstGeom prst="rect">
            <a:avLst/>
          </a:prstGeom>
          <a:noFill/>
          <a:ln w="9525">
            <a:noFill/>
            <a:miter lim="800000"/>
            <a:headEnd/>
            <a:tailEnd/>
          </a:ln>
        </p:spPr>
      </p:pic>
      <p:pic>
        <p:nvPicPr>
          <p:cNvPr id="20" name="Picture 79"/>
          <p:cNvPicPr>
            <a:picLocks noChangeAspect="1" noChangeArrowheads="1"/>
          </p:cNvPicPr>
          <p:nvPr/>
        </p:nvPicPr>
        <p:blipFill>
          <a:blip r:embed="rId4"/>
          <a:srcRect/>
          <a:stretch>
            <a:fillRect/>
          </a:stretch>
        </p:blipFill>
        <p:spPr bwMode="auto">
          <a:xfrm>
            <a:off x="6804712" y="3349392"/>
            <a:ext cx="639366" cy="479822"/>
          </a:xfrm>
          <a:prstGeom prst="rect">
            <a:avLst/>
          </a:prstGeom>
          <a:noFill/>
          <a:ln w="9525">
            <a:noFill/>
            <a:miter lim="800000"/>
            <a:headEnd/>
            <a:tailEnd/>
          </a:ln>
        </p:spPr>
      </p:pic>
      <p:cxnSp>
        <p:nvCxnSpPr>
          <p:cNvPr id="21" name="AutoShape 80"/>
          <p:cNvCxnSpPr>
            <a:cxnSpLocks noChangeShapeType="1"/>
            <a:stCxn id="5" idx="2"/>
            <a:endCxn id="6" idx="1"/>
          </p:cNvCxnSpPr>
          <p:nvPr/>
        </p:nvCxnSpPr>
        <p:spPr bwMode="auto">
          <a:xfrm rot="16200000" flipH="1">
            <a:off x="7233933" y="2444969"/>
            <a:ext cx="341709" cy="564356"/>
          </a:xfrm>
          <a:prstGeom prst="straightConnector1">
            <a:avLst/>
          </a:prstGeom>
          <a:noFill/>
          <a:ln w="19050">
            <a:solidFill>
              <a:schemeClr val="tx1"/>
            </a:solidFill>
            <a:round/>
            <a:headEnd/>
            <a:tailEnd/>
          </a:ln>
        </p:spPr>
      </p:cxnSp>
      <p:cxnSp>
        <p:nvCxnSpPr>
          <p:cNvPr id="23" name="AutoShape 82"/>
          <p:cNvCxnSpPr>
            <a:cxnSpLocks noChangeShapeType="1"/>
            <a:stCxn id="6" idx="0"/>
            <a:endCxn id="22" idx="0"/>
          </p:cNvCxnSpPr>
          <p:nvPr/>
        </p:nvCxnSpPr>
        <p:spPr bwMode="auto">
          <a:xfrm rot="16200000" flipH="1">
            <a:off x="7841747" y="2700358"/>
            <a:ext cx="351234" cy="525066"/>
          </a:xfrm>
          <a:prstGeom prst="straightConnector1">
            <a:avLst/>
          </a:prstGeom>
          <a:noFill/>
          <a:ln w="19050">
            <a:solidFill>
              <a:schemeClr val="tx1"/>
            </a:solidFill>
            <a:round/>
            <a:headEnd/>
            <a:tailEnd/>
          </a:ln>
        </p:spPr>
      </p:cxnSp>
      <p:cxnSp>
        <p:nvCxnSpPr>
          <p:cNvPr id="24" name="AutoShape 83"/>
          <p:cNvCxnSpPr>
            <a:cxnSpLocks noChangeShapeType="1"/>
            <a:stCxn id="5" idx="2"/>
            <a:endCxn id="10" idx="0"/>
          </p:cNvCxnSpPr>
          <p:nvPr/>
        </p:nvCxnSpPr>
        <p:spPr bwMode="auto">
          <a:xfrm flipH="1">
            <a:off x="5995087" y="2556293"/>
            <a:ext cx="1127523" cy="582215"/>
          </a:xfrm>
          <a:prstGeom prst="straightConnector1">
            <a:avLst/>
          </a:prstGeom>
          <a:noFill/>
          <a:ln w="19050">
            <a:solidFill>
              <a:schemeClr val="tx1"/>
            </a:solidFill>
            <a:round/>
            <a:headEnd/>
            <a:tailEnd/>
          </a:ln>
        </p:spPr>
      </p:cxnSp>
      <p:cxnSp>
        <p:nvCxnSpPr>
          <p:cNvPr id="25" name="AutoShape 84"/>
          <p:cNvCxnSpPr>
            <a:cxnSpLocks noChangeShapeType="1"/>
            <a:stCxn id="6" idx="1"/>
            <a:endCxn id="6" idx="0"/>
          </p:cNvCxnSpPr>
          <p:nvPr/>
        </p:nvCxnSpPr>
        <p:spPr bwMode="auto">
          <a:xfrm rot="10800000" flipH="1">
            <a:off x="7686966" y="2787274"/>
            <a:ext cx="67865" cy="110728"/>
          </a:xfrm>
          <a:prstGeom prst="straightConnector1">
            <a:avLst/>
          </a:prstGeom>
          <a:noFill/>
          <a:ln w="19050">
            <a:solidFill>
              <a:schemeClr val="tx1"/>
            </a:solidFill>
            <a:round/>
            <a:headEnd/>
            <a:tailEnd/>
          </a:ln>
        </p:spPr>
      </p:cxnSp>
      <p:cxnSp>
        <p:nvCxnSpPr>
          <p:cNvPr id="26" name="AutoShape 85"/>
          <p:cNvCxnSpPr>
            <a:cxnSpLocks noChangeShapeType="1"/>
            <a:stCxn id="34" idx="2"/>
            <a:endCxn id="22" idx="2"/>
          </p:cNvCxnSpPr>
          <p:nvPr/>
        </p:nvCxnSpPr>
        <p:spPr bwMode="auto">
          <a:xfrm rot="5400000" flipH="1" flipV="1">
            <a:off x="7541358" y="3572842"/>
            <a:ext cx="318004" cy="1159073"/>
          </a:xfrm>
          <a:prstGeom prst="bentConnector3">
            <a:avLst>
              <a:gd name="adj1" fmla="val -2875"/>
            </a:avLst>
          </a:prstGeom>
          <a:noFill/>
          <a:ln w="19050">
            <a:solidFill>
              <a:schemeClr val="tx1"/>
            </a:solidFill>
            <a:miter lim="800000"/>
            <a:headEnd/>
            <a:tailEnd/>
          </a:ln>
        </p:spPr>
      </p:cxnSp>
      <p:cxnSp>
        <p:nvCxnSpPr>
          <p:cNvPr id="27" name="AutoShape 86"/>
          <p:cNvCxnSpPr>
            <a:cxnSpLocks noChangeShapeType="1"/>
            <a:stCxn id="5" idx="2"/>
            <a:endCxn id="20" idx="0"/>
          </p:cNvCxnSpPr>
          <p:nvPr/>
        </p:nvCxnSpPr>
        <p:spPr bwMode="auto">
          <a:xfrm>
            <a:off x="7122610" y="2556293"/>
            <a:ext cx="1785" cy="793099"/>
          </a:xfrm>
          <a:prstGeom prst="straightConnector1">
            <a:avLst/>
          </a:prstGeom>
          <a:noFill/>
          <a:ln w="19050">
            <a:solidFill>
              <a:schemeClr val="tx1"/>
            </a:solidFill>
            <a:round/>
            <a:headEnd/>
            <a:tailEnd/>
          </a:ln>
        </p:spPr>
      </p:cxnSp>
      <p:pic>
        <p:nvPicPr>
          <p:cNvPr id="28" name="Picture 87"/>
          <p:cNvPicPr>
            <a:picLocks noChangeAspect="1" noChangeArrowheads="1"/>
          </p:cNvPicPr>
          <p:nvPr/>
        </p:nvPicPr>
        <p:blipFill>
          <a:blip r:embed="rId5"/>
          <a:srcRect/>
          <a:stretch>
            <a:fillRect/>
          </a:stretch>
        </p:blipFill>
        <p:spPr bwMode="auto">
          <a:xfrm>
            <a:off x="7772691" y="2714645"/>
            <a:ext cx="419100" cy="66675"/>
          </a:xfrm>
          <a:prstGeom prst="rect">
            <a:avLst/>
          </a:prstGeom>
          <a:noFill/>
          <a:ln w="9525">
            <a:noFill/>
            <a:miter lim="800000"/>
            <a:headEnd/>
            <a:tailEnd/>
          </a:ln>
        </p:spPr>
      </p:pic>
      <p:cxnSp>
        <p:nvCxnSpPr>
          <p:cNvPr id="29" name="AutoShape 89"/>
          <p:cNvCxnSpPr>
            <a:cxnSpLocks noChangeShapeType="1"/>
            <a:stCxn id="20" idx="2"/>
            <a:endCxn id="34" idx="0"/>
          </p:cNvCxnSpPr>
          <p:nvPr/>
        </p:nvCxnSpPr>
        <p:spPr bwMode="auto">
          <a:xfrm flipH="1">
            <a:off x="7120824" y="3829214"/>
            <a:ext cx="3571" cy="205942"/>
          </a:xfrm>
          <a:prstGeom prst="straightConnector1">
            <a:avLst/>
          </a:prstGeom>
          <a:noFill/>
          <a:ln w="19050">
            <a:solidFill>
              <a:schemeClr val="tx1"/>
            </a:solidFill>
            <a:round/>
            <a:headEnd/>
            <a:tailEnd/>
          </a:ln>
        </p:spPr>
      </p:cxnSp>
      <p:pic>
        <p:nvPicPr>
          <p:cNvPr id="30" name="Picture 29"/>
          <p:cNvPicPr>
            <a:picLocks noChangeAspect="1" noChangeArrowheads="1"/>
          </p:cNvPicPr>
          <p:nvPr/>
        </p:nvPicPr>
        <p:blipFill>
          <a:blip r:embed="rId6"/>
          <a:srcRect/>
          <a:stretch>
            <a:fillRect/>
          </a:stretch>
        </p:blipFill>
        <p:spPr bwMode="auto">
          <a:xfrm>
            <a:off x="7005928" y="3439879"/>
            <a:ext cx="95250" cy="128588"/>
          </a:xfrm>
          <a:prstGeom prst="rect">
            <a:avLst/>
          </a:prstGeom>
          <a:noFill/>
          <a:ln w="9525">
            <a:noFill/>
            <a:miter lim="800000"/>
            <a:headEnd/>
            <a:tailEnd/>
          </a:ln>
        </p:spPr>
      </p:pic>
      <p:pic>
        <p:nvPicPr>
          <p:cNvPr id="31" name="Picture 34" descr="http://www.sas.com/presscenter/images/logos/S285_sas100K.jpg"/>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5652186" y="3593327"/>
            <a:ext cx="685800" cy="283369"/>
          </a:xfrm>
          <a:prstGeom prst="rect">
            <a:avLst/>
          </a:prstGeom>
          <a:noFill/>
          <a:ln w="9525">
            <a:noFill/>
            <a:miter lim="800000"/>
            <a:headEnd/>
            <a:tailEnd/>
          </a:ln>
        </p:spPr>
      </p:pic>
      <p:pic>
        <p:nvPicPr>
          <p:cNvPr id="32" name="Picture 35" descr="http://www.sas.com/presscenter/images/logos/S285_sas100K.jpg"/>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7930665" y="3232568"/>
            <a:ext cx="685800" cy="283369"/>
          </a:xfrm>
          <a:prstGeom prst="rect">
            <a:avLst/>
          </a:prstGeom>
          <a:noFill/>
          <a:ln w="9525">
            <a:noFill/>
            <a:miter lim="800000"/>
            <a:headEnd/>
            <a:tailEnd/>
          </a:ln>
        </p:spPr>
      </p:pic>
      <p:cxnSp>
        <p:nvCxnSpPr>
          <p:cNvPr id="33" name="AutoShape 85"/>
          <p:cNvCxnSpPr>
            <a:cxnSpLocks noChangeShapeType="1"/>
            <a:stCxn id="10" idx="2"/>
            <a:endCxn id="34" idx="2"/>
          </p:cNvCxnSpPr>
          <p:nvPr/>
        </p:nvCxnSpPr>
        <p:spPr bwMode="auto">
          <a:xfrm rot="16200000" flipH="1">
            <a:off x="6398953" y="3589510"/>
            <a:ext cx="318004" cy="1125737"/>
          </a:xfrm>
          <a:prstGeom prst="bentConnector3">
            <a:avLst>
              <a:gd name="adj1" fmla="val 102875"/>
            </a:avLst>
          </a:prstGeom>
          <a:noFill/>
          <a:ln w="19050">
            <a:solidFill>
              <a:schemeClr val="tx1"/>
            </a:solidFill>
            <a:miter lim="800000"/>
            <a:headEnd/>
            <a:tailEnd/>
          </a:ln>
        </p:spPr>
      </p:cxnSp>
      <p:pic>
        <p:nvPicPr>
          <p:cNvPr id="34" name="Picture 88" descr="white Door gif"/>
          <p:cNvPicPr>
            <a:picLocks noChangeAspect="1" noChangeArrowheads="1"/>
          </p:cNvPicPr>
          <p:nvPr/>
        </p:nvPicPr>
        <p:blipFill>
          <a:blip r:embed="rId8"/>
          <a:srcRect/>
          <a:stretch>
            <a:fillRect/>
          </a:stretch>
        </p:blipFill>
        <p:spPr bwMode="auto">
          <a:xfrm>
            <a:off x="7049386" y="4035156"/>
            <a:ext cx="142875" cy="276225"/>
          </a:xfrm>
          <a:prstGeom prst="rect">
            <a:avLst/>
          </a:prstGeom>
          <a:noFill/>
          <a:ln w="19050">
            <a:solidFill>
              <a:schemeClr val="tx1"/>
            </a:solidFill>
            <a:miter lim="800000"/>
            <a:headEnd/>
            <a:tailEnd/>
          </a:ln>
        </p:spPr>
      </p:pic>
      <p:pic>
        <p:nvPicPr>
          <p:cNvPr id="35" name="Picture 4" descr="http://www.teradata.com/uploadedImages/Company-And-Careers/About-Us/Privacy/Logo-Guidelines/Logo.jpg?n=7894"/>
          <p:cNvPicPr>
            <a:picLocks noChangeAspect="1" noChangeArrowheads="1"/>
          </p:cNvPicPr>
          <p:nvPr/>
        </p:nvPicPr>
        <p:blipFill>
          <a:blip r:embed="rId9"/>
          <a:srcRect/>
          <a:stretch>
            <a:fillRect/>
          </a:stretch>
        </p:blipFill>
        <p:spPr bwMode="auto">
          <a:xfrm>
            <a:off x="6463003" y="1621651"/>
            <a:ext cx="1162050" cy="290513"/>
          </a:xfrm>
          <a:prstGeom prst="rect">
            <a:avLst/>
          </a:prstGeom>
          <a:noFill/>
          <a:ln w="9525">
            <a:noFill/>
            <a:miter lim="800000"/>
            <a:headEnd/>
            <a:tailEnd/>
          </a:ln>
        </p:spPr>
      </p:pic>
      <p:sp>
        <p:nvSpPr>
          <p:cNvPr id="4" name="TextBox 3"/>
          <p:cNvSpPr txBox="1"/>
          <p:nvPr/>
        </p:nvSpPr>
        <p:spPr>
          <a:xfrm>
            <a:off x="6095756" y="1075358"/>
            <a:ext cx="1988878" cy="400110"/>
          </a:xfrm>
          <a:prstGeom prst="rect">
            <a:avLst/>
          </a:prstGeom>
          <a:noFill/>
        </p:spPr>
        <p:txBody>
          <a:bodyPr wrap="none" rtlCol="0">
            <a:spAutoFit/>
          </a:bodyPr>
          <a:lstStyle/>
          <a:p>
            <a:r>
              <a:rPr lang="en-US" sz="2000" b="1" dirty="0" smtClean="0">
                <a:latin typeface="+mj-lt"/>
              </a:rPr>
              <a:t>CMS Data Center</a:t>
            </a:r>
            <a:endParaRPr lang="en-US" sz="2000" b="1" dirty="0">
              <a:latin typeface="+mj-lt"/>
            </a:endParaRPr>
          </a:p>
        </p:txBody>
      </p:sp>
      <p:sp>
        <p:nvSpPr>
          <p:cNvPr id="37" name="Slide Number Placeholder 36"/>
          <p:cNvSpPr>
            <a:spLocks noGrp="1"/>
          </p:cNvSpPr>
          <p:nvPr>
            <p:ph type="sldNum" sz="quarter" idx="10"/>
          </p:nvPr>
        </p:nvSpPr>
        <p:spPr/>
        <p:txBody>
          <a:bodyPr/>
          <a:lstStyle/>
          <a:p>
            <a:fld id="{7022FF3C-310F-4809-A5BE-BC5BA8AA108D}" type="slidenum">
              <a:rPr lang="en-US" smtClean="0"/>
              <a:t>48</a:t>
            </a:fld>
            <a:endParaRPr lang="en-US"/>
          </a:p>
        </p:txBody>
      </p:sp>
    </p:spTree>
    <p:extLst>
      <p:ext uri="{BB962C8B-B14F-4D97-AF65-F5344CB8AC3E}">
        <p14:creationId xmlns:p14="http://schemas.microsoft.com/office/powerpoint/2010/main" val="3204166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49</a:t>
            </a:fld>
            <a:endParaRPr lang="en-US"/>
          </a:p>
        </p:txBody>
      </p:sp>
      <p:sp>
        <p:nvSpPr>
          <p:cNvPr id="3" name="Content Placeholder 2"/>
          <p:cNvSpPr>
            <a:spLocks noGrp="1"/>
          </p:cNvSpPr>
          <p:nvPr>
            <p:ph idx="1"/>
          </p:nvPr>
        </p:nvSpPr>
        <p:spPr/>
        <p:txBody>
          <a:bodyPr/>
          <a:lstStyle/>
          <a:p>
            <a:r>
              <a:rPr lang="en-US" dirty="0" smtClean="0"/>
              <a:t>SAS Enterprise Business Intelligence (EBI)</a:t>
            </a:r>
          </a:p>
          <a:p>
            <a:pPr lvl="1"/>
            <a:r>
              <a:rPr lang="en-US" dirty="0" smtClean="0"/>
              <a:t>Web Report Studio</a:t>
            </a:r>
          </a:p>
          <a:p>
            <a:pPr lvl="1"/>
            <a:r>
              <a:rPr lang="en-US" dirty="0" smtClean="0"/>
              <a:t>SAS Studio</a:t>
            </a:r>
          </a:p>
          <a:p>
            <a:r>
              <a:rPr lang="en-US" dirty="0" smtClean="0"/>
              <a:t>SAP Business </a:t>
            </a:r>
            <a:r>
              <a:rPr lang="en-US" dirty="0"/>
              <a:t>Objects</a:t>
            </a:r>
          </a:p>
          <a:p>
            <a:r>
              <a:rPr lang="en-US" dirty="0" err="1" smtClean="0"/>
              <a:t>MicroStrategy</a:t>
            </a:r>
            <a:endParaRPr lang="en-US" dirty="0" smtClean="0"/>
          </a:p>
          <a:p>
            <a:r>
              <a:rPr lang="en-US" dirty="0" smtClean="0"/>
              <a:t>IBM </a:t>
            </a:r>
            <a:r>
              <a:rPr lang="en-US" dirty="0" err="1" smtClean="0"/>
              <a:t>Cognos</a:t>
            </a:r>
            <a:endParaRPr lang="en-US" dirty="0" smtClean="0"/>
          </a:p>
          <a:p>
            <a:endParaRPr lang="en-US" dirty="0"/>
          </a:p>
        </p:txBody>
      </p:sp>
      <p:sp>
        <p:nvSpPr>
          <p:cNvPr id="4" name="Title 3"/>
          <p:cNvSpPr>
            <a:spLocks noGrp="1"/>
          </p:cNvSpPr>
          <p:nvPr>
            <p:ph type="title"/>
          </p:nvPr>
        </p:nvSpPr>
        <p:spPr/>
        <p:txBody>
          <a:bodyPr/>
          <a:lstStyle/>
          <a:p>
            <a:r>
              <a:rPr lang="en-US" dirty="0"/>
              <a:t>CDC Web-based </a:t>
            </a:r>
            <a:r>
              <a:rPr lang="en-US" dirty="0" smtClean="0"/>
              <a:t>Tools</a:t>
            </a:r>
            <a:endParaRPr lang="en-US" dirty="0"/>
          </a:p>
        </p:txBody>
      </p:sp>
    </p:spTree>
    <p:extLst>
      <p:ext uri="{BB962C8B-B14F-4D97-AF65-F5344CB8AC3E}">
        <p14:creationId xmlns:p14="http://schemas.microsoft.com/office/powerpoint/2010/main" val="2356117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457199" y="834326"/>
            <a:ext cx="8375301" cy="4206781"/>
          </a:xfrm>
        </p:spPr>
        <p:txBody>
          <a:bodyPr>
            <a:normAutofit lnSpcReduction="10000"/>
          </a:bodyPr>
          <a:lstStyle/>
          <a:p>
            <a:r>
              <a:rPr lang="en-US" b="1" dirty="0" smtClean="0"/>
              <a:t>CMS Data Center (CDC)</a:t>
            </a:r>
          </a:p>
          <a:p>
            <a:pPr lvl="1"/>
            <a:r>
              <a:rPr lang="en-US" dirty="0" smtClean="0"/>
              <a:t>IBM Mainframe </a:t>
            </a:r>
          </a:p>
          <a:p>
            <a:pPr lvl="2"/>
            <a:r>
              <a:rPr lang="en-US" dirty="0" smtClean="0"/>
              <a:t>National </a:t>
            </a:r>
            <a:r>
              <a:rPr lang="en-US" dirty="0"/>
              <a:t>Claims History (NCH) </a:t>
            </a:r>
          </a:p>
          <a:p>
            <a:pPr lvl="2"/>
            <a:r>
              <a:rPr lang="en-US" dirty="0"/>
              <a:t>Standard Analytical File (SAF)</a:t>
            </a:r>
          </a:p>
          <a:p>
            <a:pPr lvl="1"/>
            <a:r>
              <a:rPr lang="en-US" dirty="0" smtClean="0"/>
              <a:t>Teradata</a:t>
            </a:r>
          </a:p>
          <a:p>
            <a:pPr lvl="2"/>
            <a:r>
              <a:rPr lang="en-US" dirty="0" smtClean="0"/>
              <a:t>Integrated Data Repository (IDR)</a:t>
            </a:r>
          </a:p>
          <a:p>
            <a:r>
              <a:rPr lang="en-US" b="1" dirty="0" smtClean="0"/>
              <a:t>Virtual Research Data Center (VRDC)</a:t>
            </a:r>
          </a:p>
          <a:p>
            <a:pPr lvl="1"/>
            <a:r>
              <a:rPr lang="en-US" dirty="0"/>
              <a:t>Oracle </a:t>
            </a:r>
          </a:p>
          <a:p>
            <a:pPr lvl="2"/>
            <a:r>
              <a:rPr lang="en-US" dirty="0"/>
              <a:t>Chronic </a:t>
            </a:r>
            <a:r>
              <a:rPr lang="en-US" dirty="0" smtClean="0"/>
              <a:t>Conditions </a:t>
            </a:r>
            <a:r>
              <a:rPr lang="en-US" dirty="0"/>
              <a:t>Warehouse (CCW)</a:t>
            </a:r>
          </a:p>
          <a:p>
            <a:pPr lvl="1"/>
            <a:r>
              <a:rPr lang="en-US" dirty="0" smtClean="0"/>
              <a:t>SAS </a:t>
            </a:r>
            <a:r>
              <a:rPr lang="en-US" dirty="0"/>
              <a:t>Grid</a:t>
            </a:r>
          </a:p>
          <a:p>
            <a:pPr lvl="2"/>
            <a:r>
              <a:rPr lang="en-US" dirty="0"/>
              <a:t>Research Identifiable Files (RIF)</a:t>
            </a:r>
          </a:p>
          <a:p>
            <a:pPr lvl="2"/>
            <a:r>
              <a:rPr lang="en-US" dirty="0" smtClean="0"/>
              <a:t>Geographic </a:t>
            </a:r>
            <a:r>
              <a:rPr lang="en-US" dirty="0"/>
              <a:t>Variation Database (GVDB)</a:t>
            </a:r>
          </a:p>
          <a:p>
            <a:pPr lvl="2"/>
            <a:endParaRPr lang="en-US" dirty="0"/>
          </a:p>
          <a:p>
            <a:pPr lvl="1"/>
            <a:endParaRPr lang="en-US" dirty="0" smtClean="0"/>
          </a:p>
        </p:txBody>
      </p:sp>
      <p:sp>
        <p:nvSpPr>
          <p:cNvPr id="11" name="Title 10"/>
          <p:cNvSpPr>
            <a:spLocks noGrp="1"/>
          </p:cNvSpPr>
          <p:nvPr>
            <p:ph type="title"/>
          </p:nvPr>
        </p:nvSpPr>
        <p:spPr/>
        <p:txBody>
          <a:bodyPr/>
          <a:lstStyle/>
          <a:p>
            <a:r>
              <a:rPr lang="en-US" dirty="0" smtClean="0"/>
              <a:t>Environments &amp; Systems</a:t>
            </a:r>
            <a:endParaRPr lang="en-US" dirty="0"/>
          </a:p>
        </p:txBody>
      </p:sp>
      <p:sp>
        <p:nvSpPr>
          <p:cNvPr id="4" name="Text Placeholder 31"/>
          <p:cNvSpPr txBox="1">
            <a:spLocks/>
          </p:cNvSpPr>
          <p:nvPr/>
        </p:nvSpPr>
        <p:spPr>
          <a:xfrm>
            <a:off x="4926889" y="3301860"/>
            <a:ext cx="3408219" cy="92082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400" dirty="0" smtClean="0">
              <a:latin typeface="+mj-lt"/>
            </a:endParaRPr>
          </a:p>
        </p:txBody>
      </p:sp>
      <p:sp>
        <p:nvSpPr>
          <p:cNvPr id="3" name="Slide Number Placeholder 2"/>
          <p:cNvSpPr>
            <a:spLocks noGrp="1"/>
          </p:cNvSpPr>
          <p:nvPr>
            <p:ph type="sldNum" sz="quarter" idx="10"/>
          </p:nvPr>
        </p:nvSpPr>
        <p:spPr/>
        <p:txBody>
          <a:bodyPr/>
          <a:lstStyle/>
          <a:p>
            <a:fld id="{7022FF3C-310F-4809-A5BE-BC5BA8AA108D}" type="slidenum">
              <a:rPr lang="en-US" smtClean="0"/>
              <a:t>5</a:t>
            </a:fld>
            <a:endParaRPr lang="en-US"/>
          </a:p>
        </p:txBody>
      </p:sp>
    </p:spTree>
    <p:extLst>
      <p:ext uri="{BB962C8B-B14F-4D97-AF65-F5344CB8AC3E}">
        <p14:creationId xmlns:p14="http://schemas.microsoft.com/office/powerpoint/2010/main" val="3962989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50</a:t>
            </a:fld>
            <a:endParaRPr lang="en-US"/>
          </a:p>
        </p:txBody>
      </p:sp>
      <p:sp>
        <p:nvSpPr>
          <p:cNvPr id="3" name="Content Placeholder 2"/>
          <p:cNvSpPr>
            <a:spLocks noGrp="1"/>
          </p:cNvSpPr>
          <p:nvPr>
            <p:ph idx="1"/>
          </p:nvPr>
        </p:nvSpPr>
        <p:spPr>
          <a:xfrm>
            <a:off x="457200" y="813545"/>
            <a:ext cx="4426373" cy="3223022"/>
          </a:xfrm>
        </p:spPr>
        <p:txBody>
          <a:bodyPr>
            <a:normAutofit/>
          </a:bodyPr>
          <a:lstStyle/>
          <a:p>
            <a:r>
              <a:rPr lang="en-US" sz="2000" b="1" dirty="0" smtClean="0"/>
              <a:t>Chronic Conditions Warehouse</a:t>
            </a:r>
          </a:p>
          <a:p>
            <a:pPr lvl="1"/>
            <a:r>
              <a:rPr lang="en-US" sz="1700" dirty="0" smtClean="0"/>
              <a:t>Oracle BI</a:t>
            </a:r>
          </a:p>
          <a:p>
            <a:pPr lvl="1"/>
            <a:r>
              <a:rPr lang="en-US" sz="1700" dirty="0" smtClean="0"/>
              <a:t>Stata</a:t>
            </a:r>
          </a:p>
          <a:p>
            <a:pPr lvl="1"/>
            <a:r>
              <a:rPr lang="en-US" sz="1700" dirty="0" smtClean="0"/>
              <a:t>ArcGIS</a:t>
            </a:r>
          </a:p>
          <a:p>
            <a:pPr lvl="1"/>
            <a:r>
              <a:rPr lang="en-US" sz="1700" dirty="0" smtClean="0"/>
              <a:t>SAS Grid</a:t>
            </a:r>
          </a:p>
          <a:p>
            <a:pPr lvl="1"/>
            <a:r>
              <a:rPr lang="en-US" sz="1700" dirty="0" smtClean="0"/>
              <a:t>SAS Enterprise Guide</a:t>
            </a:r>
          </a:p>
          <a:p>
            <a:pPr lvl="1"/>
            <a:r>
              <a:rPr lang="en-US" sz="1700" dirty="0"/>
              <a:t>SAS Enterprise </a:t>
            </a:r>
            <a:r>
              <a:rPr lang="en-US" sz="1700" dirty="0" smtClean="0"/>
              <a:t>Miner</a:t>
            </a:r>
          </a:p>
          <a:p>
            <a:r>
              <a:rPr lang="en-US" sz="2000" b="1" dirty="0" smtClean="0"/>
              <a:t>Warrenton </a:t>
            </a:r>
            <a:r>
              <a:rPr lang="en-US" sz="2000" b="1" dirty="0"/>
              <a:t>Data </a:t>
            </a:r>
            <a:r>
              <a:rPr lang="en-US" sz="2000" b="1" dirty="0" smtClean="0"/>
              <a:t>Center</a:t>
            </a:r>
          </a:p>
          <a:p>
            <a:pPr lvl="1"/>
            <a:r>
              <a:rPr lang="en-US" sz="1700" dirty="0" smtClean="0"/>
              <a:t>Virtual Desktop (</a:t>
            </a:r>
            <a:r>
              <a:rPr lang="en-US" sz="1800" dirty="0" smtClean="0"/>
              <a:t>VMWare)</a:t>
            </a:r>
          </a:p>
          <a:p>
            <a:endParaRPr lang="en-US" sz="2000" dirty="0"/>
          </a:p>
        </p:txBody>
      </p:sp>
      <p:sp>
        <p:nvSpPr>
          <p:cNvPr id="4" name="Title 3"/>
          <p:cNvSpPr>
            <a:spLocks noGrp="1"/>
          </p:cNvSpPr>
          <p:nvPr>
            <p:ph type="title"/>
          </p:nvPr>
        </p:nvSpPr>
        <p:spPr/>
        <p:txBody>
          <a:bodyPr/>
          <a:lstStyle/>
          <a:p>
            <a:r>
              <a:rPr lang="en-US" dirty="0" smtClean="0"/>
              <a:t>Virtual Research Data Center (VRDC)</a:t>
            </a:r>
            <a:endParaRPr lang="en-US" dirty="0"/>
          </a:p>
        </p:txBody>
      </p:sp>
      <p:pic>
        <p:nvPicPr>
          <p:cNvPr id="8" name="Picture 7"/>
          <p:cNvPicPr>
            <a:picLocks noChangeAspect="1"/>
          </p:cNvPicPr>
          <p:nvPr/>
        </p:nvPicPr>
        <p:blipFill>
          <a:blip r:embed="rId3"/>
          <a:stretch>
            <a:fillRect/>
          </a:stretch>
        </p:blipFill>
        <p:spPr>
          <a:xfrm>
            <a:off x="4330987" y="790685"/>
            <a:ext cx="4444425" cy="4329955"/>
          </a:xfrm>
          <a:prstGeom prst="rect">
            <a:avLst/>
          </a:prstGeom>
        </p:spPr>
      </p:pic>
    </p:spTree>
    <p:extLst>
      <p:ext uri="{BB962C8B-B14F-4D97-AF65-F5344CB8AC3E}">
        <p14:creationId xmlns:p14="http://schemas.microsoft.com/office/powerpoint/2010/main" val="20686713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51</a:t>
            </a:fld>
            <a:endParaRPr lang="en-US"/>
          </a:p>
        </p:txBody>
      </p:sp>
      <p:sp>
        <p:nvSpPr>
          <p:cNvPr id="4" name="Title 3"/>
          <p:cNvSpPr>
            <a:spLocks noGrp="1"/>
          </p:cNvSpPr>
          <p:nvPr>
            <p:ph type="title"/>
          </p:nvPr>
        </p:nvSpPr>
        <p:spPr/>
        <p:txBody>
          <a:bodyPr/>
          <a:lstStyle/>
          <a:p>
            <a:r>
              <a:rPr lang="en-US" dirty="0">
                <a:effectLst>
                  <a:outerShdw blurRad="38100" dist="38100" dir="2700000" algn="tl">
                    <a:srgbClr val="000000">
                      <a:alpha val="43137"/>
                    </a:srgbClr>
                  </a:outerShdw>
                </a:effectLst>
              </a:rPr>
              <a:t>IDR Virtual Data Mart </a:t>
            </a:r>
            <a:r>
              <a:rPr lang="en-US" dirty="0" smtClean="0">
                <a:effectLst>
                  <a:outerShdw blurRad="38100" dist="38100" dir="2700000" algn="tl">
                    <a:srgbClr val="000000">
                      <a:alpha val="43137"/>
                    </a:srgbClr>
                  </a:outerShdw>
                </a:effectLst>
              </a:rPr>
              <a:t>Inventory (partial)</a:t>
            </a:r>
            <a:endParaRPr lang="en-US" dirty="0"/>
          </a:p>
        </p:txBody>
      </p:sp>
      <p:graphicFrame>
        <p:nvGraphicFramePr>
          <p:cNvPr id="5" name="Group 79" title="IDR VDM inventory"/>
          <p:cNvGraphicFramePr>
            <a:graphicFrameLocks noGrp="1"/>
          </p:cNvGraphicFramePr>
          <p:nvPr>
            <p:ph idx="1"/>
            <p:extLst>
              <p:ext uri="{D42A27DB-BD31-4B8C-83A1-F6EECF244321}">
                <p14:modId xmlns:p14="http://schemas.microsoft.com/office/powerpoint/2010/main" val="2691044211"/>
              </p:ext>
            </p:extLst>
          </p:nvPr>
        </p:nvGraphicFramePr>
        <p:xfrm>
          <a:off x="266699" y="759012"/>
          <a:ext cx="8623301" cy="3885354"/>
        </p:xfrm>
        <a:graphic>
          <a:graphicData uri="http://schemas.openxmlformats.org/drawingml/2006/table">
            <a:tbl>
              <a:tblPr firstRow="1">
                <a:tableStyleId>{69012ECD-51FC-41F1-AA8D-1B2483CD663E}</a:tableStyleId>
              </a:tblPr>
              <a:tblGrid>
                <a:gridCol w="1141320"/>
                <a:gridCol w="3228509"/>
                <a:gridCol w="4253472"/>
              </a:tblGrid>
              <a:tr h="274692">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1450" u="none" strike="noStrike" cap="none" normalizeH="0" baseline="0" dirty="0" smtClean="0">
                          <a:ln>
                            <a:noFill/>
                          </a:ln>
                          <a:effectLst/>
                          <a:latin typeface="+mj-lt"/>
                        </a:rPr>
                        <a:t>VDM</a:t>
                      </a:r>
                      <a:endParaRPr kumimoji="0" lang="en-US" sz="1450" b="1"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1450" u="none" strike="noStrike" cap="none" normalizeH="0" baseline="0" dirty="0" smtClean="0">
                          <a:ln>
                            <a:noFill/>
                          </a:ln>
                          <a:effectLst/>
                          <a:latin typeface="+mj-lt"/>
                        </a:rPr>
                        <a:t>Database</a:t>
                      </a:r>
                      <a:endParaRPr kumimoji="0" lang="en-US" sz="1450" b="1"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1450" u="none" strike="noStrike" cap="none" normalizeH="0" baseline="0" dirty="0" smtClean="0">
                          <a:ln>
                            <a:noFill/>
                          </a:ln>
                          <a:effectLst/>
                          <a:latin typeface="+mj-lt"/>
                        </a:rPr>
                        <a:t>Business Purpose</a:t>
                      </a:r>
                      <a:endParaRPr kumimoji="0" lang="en-US" sz="1450" b="1"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6396">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1" u="none" strike="noStrike" cap="none" normalizeH="0" baseline="0" dirty="0" smtClean="0">
                          <a:ln>
                            <a:noFill/>
                          </a:ln>
                          <a:effectLst/>
                          <a:latin typeface="+mj-lt"/>
                        </a:rPr>
                        <a:t>MDCR</a:t>
                      </a:r>
                      <a:r>
                        <a:rPr kumimoji="0" lang="en-US" sz="1450" b="1" i="0" u="none" strike="noStrike" cap="none" normalizeH="0" baseline="0" dirty="0" smtClean="0">
                          <a:ln>
                            <a:noFill/>
                          </a:ln>
                          <a:solidFill>
                            <a:schemeClr val="tx1"/>
                          </a:solidFill>
                          <a:effectLst/>
                          <a:latin typeface="+mj-lt"/>
                        </a:rPr>
                        <a:t/>
                      </a:r>
                      <a:br>
                        <a:rPr kumimoji="0" lang="en-US" sz="1450" b="1" i="0" u="none" strike="noStrike" cap="none" normalizeH="0" baseline="0" dirty="0" smtClean="0">
                          <a:ln>
                            <a:noFill/>
                          </a:ln>
                          <a:solidFill>
                            <a:schemeClr val="tx1"/>
                          </a:solidFill>
                          <a:effectLst/>
                          <a:latin typeface="+mj-lt"/>
                        </a:rPr>
                      </a:br>
                      <a:r>
                        <a:rPr kumimoji="0" lang="en-US" sz="1450" b="1" i="0" u="none" strike="noStrike" cap="none" normalizeH="0" baseline="0" dirty="0" smtClean="0">
                          <a:ln>
                            <a:noFill/>
                          </a:ln>
                          <a:solidFill>
                            <a:schemeClr val="tx1"/>
                          </a:solidFill>
                          <a:effectLst/>
                          <a:latin typeface="+mj-lt"/>
                        </a:rPr>
                        <a:t>View</a:t>
                      </a:r>
                      <a:endParaRPr kumimoji="0" lang="en-US" sz="1450" b="1" u="none" strike="noStrike" cap="none" normalizeH="0" baseline="0" dirty="0" smtClean="0">
                        <a:ln>
                          <a:noFill/>
                        </a:ln>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b="1" dirty="0" smtClean="0">
                          <a:latin typeface="+mj-lt"/>
                        </a:rPr>
                        <a:t>CMS_VDM_VIEW_MDCR_PRD</a:t>
                      </a:r>
                      <a:endParaRPr lang="en-US" sz="1450" b="1" dirty="0" smtClean="0">
                        <a:solidFill>
                          <a:schemeClr val="tx1"/>
                        </a:solidFill>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Single largest VDM to support ad hoc reporting needs for Medicare Parts A, B, C, and D (632 Views)</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436396">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1" u="none" strike="noStrike" cap="none" normalizeH="0" baseline="0" dirty="0" smtClean="0">
                          <a:ln>
                            <a:noFill/>
                          </a:ln>
                          <a:effectLst/>
                          <a:latin typeface="+mj-lt"/>
                        </a:rPr>
                        <a:t>MDCR</a:t>
                      </a:r>
                      <a:br>
                        <a:rPr kumimoji="0" lang="en-US" sz="1450" b="1" u="none" strike="noStrike" cap="none" normalizeH="0" baseline="0" dirty="0" smtClean="0">
                          <a:ln>
                            <a:noFill/>
                          </a:ln>
                          <a:effectLst/>
                          <a:latin typeface="+mj-lt"/>
                        </a:rPr>
                      </a:br>
                      <a:r>
                        <a:rPr kumimoji="0" lang="en-US" sz="1450" b="1" u="none" strike="noStrike" cap="none" normalizeH="0" baseline="0" dirty="0" smtClean="0">
                          <a:ln>
                            <a:noFill/>
                          </a:ln>
                          <a:effectLst/>
                          <a:latin typeface="+mj-lt"/>
                        </a:rPr>
                        <a:t>Access Layer</a:t>
                      </a:r>
                      <a:endParaRPr kumimoji="0" lang="en-US" sz="1450" b="1"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b="1" dirty="0" smtClean="0">
                          <a:latin typeface="+mj-lt"/>
                        </a:rPr>
                        <a:t>CMS_VDM_VIEW_SMNTC_PRD</a:t>
                      </a:r>
                      <a:endParaRPr lang="en-US" sz="1450" b="1" dirty="0" smtClean="0">
                        <a:solidFill>
                          <a:schemeClr val="tx1"/>
                        </a:solidFill>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User-friendly subset of MDCR, organized in a dimensional model requiring fewer joins (20 Views)</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430701">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0" u="none" strike="noStrike" cap="none" normalizeH="0" baseline="0" dirty="0" smtClean="0">
                          <a:ln>
                            <a:noFill/>
                          </a:ln>
                          <a:effectLst/>
                          <a:latin typeface="+mj-lt"/>
                        </a:rPr>
                        <a:t>Access Layer Reference</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b="0" dirty="0" smtClean="0">
                          <a:latin typeface="+mj-lt"/>
                        </a:rPr>
                        <a:t>CMS_VDM_VIEW_RFRNC_AL_PRD</a:t>
                      </a:r>
                      <a:endParaRPr lang="en-US" sz="1450" b="0" dirty="0" smtClean="0">
                        <a:solidFill>
                          <a:schemeClr val="tx1"/>
                        </a:solidFill>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kumimoji="0" lang="en-US" sz="1450" b="0" u="none" strike="noStrike" cap="none" normalizeH="0" baseline="0" dirty="0" smtClean="0">
                          <a:ln>
                            <a:noFill/>
                          </a:ln>
                          <a:effectLst/>
                          <a:latin typeface="+mj-lt"/>
                        </a:rPr>
                        <a:t>New global addition which supports users requiring reference or ‘look-up’ information (62 Views)</a:t>
                      </a:r>
                      <a:endParaRPr kumimoji="0" lang="en-US" sz="1450" b="0" i="0" u="none" strike="noStrike" kern="1200" cap="none" normalizeH="0" baseline="0" dirty="0" smtClean="0">
                        <a:ln>
                          <a:noFill/>
                        </a:ln>
                        <a:solidFill>
                          <a:schemeClr val="tx1"/>
                        </a:solidFill>
                        <a:effectLst/>
                        <a:latin typeface="+mj-lt"/>
                        <a:ea typeface="+mn-ea"/>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2534">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OnePI</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dirty="0" smtClean="0">
                          <a:latin typeface="+mj-lt"/>
                        </a:rPr>
                        <a:t>CMS_VDM_VIEW_OPI_PRD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Supports CPI, focused on fraud detection</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6396">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DDPS</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dirty="0" smtClean="0">
                          <a:latin typeface="+mj-lt"/>
                        </a:rPr>
                        <a:t>CMS_VDM_VIEW_DDPS_PRD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Supports Part D standard reports, replaced DDPS Phase I legacy PDM</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1600">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DCEP</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dirty="0" smtClean="0">
                          <a:latin typeface="+mj-lt"/>
                        </a:rPr>
                        <a:t>CMS_VDM_VIEW_DCEP_PRD</a:t>
                      </a:r>
                      <a:endParaRPr lang="en-US" sz="1450" dirty="0" smtClean="0">
                        <a:solidFill>
                          <a:schemeClr val="tx1"/>
                        </a:solidFill>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Supports beneficiary analysis, replaced MIIR legacy PDM</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1600">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FNDR</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dirty="0" smtClean="0">
                          <a:latin typeface="+mj-lt"/>
                        </a:rPr>
                        <a:t>CMS_VDM_VIEW_FNDR_PRD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u="none" strike="noStrike" cap="none" normalizeH="0" baseline="0" dirty="0" smtClean="0">
                          <a:ln>
                            <a:noFill/>
                          </a:ln>
                          <a:effectLst/>
                          <a:latin typeface="+mj-lt"/>
                        </a:rPr>
                        <a:t>Supports users that load custom data to IDR for analytics</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672837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52</a:t>
            </a:fld>
            <a:endParaRPr lang="en-US"/>
          </a:p>
        </p:txBody>
      </p:sp>
      <p:sp>
        <p:nvSpPr>
          <p:cNvPr id="4" name="Title 3"/>
          <p:cNvSpPr>
            <a:spLocks noGrp="1"/>
          </p:cNvSpPr>
          <p:nvPr>
            <p:ph type="title"/>
          </p:nvPr>
        </p:nvSpPr>
        <p:spPr/>
        <p:txBody>
          <a:bodyPr/>
          <a:lstStyle/>
          <a:p>
            <a:r>
              <a:rPr lang="en-US" dirty="0" smtClean="0">
                <a:effectLst>
                  <a:outerShdw blurRad="38100" dist="38100" dir="2700000" algn="tl">
                    <a:srgbClr val="000000">
                      <a:alpha val="43137"/>
                    </a:srgbClr>
                  </a:outerShdw>
                </a:effectLst>
              </a:rPr>
              <a:t>CCW SAS Data Set Inventory (partial)</a:t>
            </a:r>
            <a:endParaRPr lang="en-US" dirty="0"/>
          </a:p>
        </p:txBody>
      </p:sp>
      <p:graphicFrame>
        <p:nvGraphicFramePr>
          <p:cNvPr id="5" name="Group 79" title="IDR VDM inventory"/>
          <p:cNvGraphicFramePr>
            <a:graphicFrameLocks noGrp="1"/>
          </p:cNvGraphicFramePr>
          <p:nvPr>
            <p:ph idx="1"/>
            <p:extLst>
              <p:ext uri="{D42A27DB-BD31-4B8C-83A1-F6EECF244321}">
                <p14:modId xmlns:p14="http://schemas.microsoft.com/office/powerpoint/2010/main" val="2678768971"/>
              </p:ext>
            </p:extLst>
          </p:nvPr>
        </p:nvGraphicFramePr>
        <p:xfrm>
          <a:off x="261257" y="759012"/>
          <a:ext cx="8621486" cy="3857776"/>
        </p:xfrm>
        <a:graphic>
          <a:graphicData uri="http://schemas.openxmlformats.org/drawingml/2006/table">
            <a:tbl>
              <a:tblPr firstRow="1">
                <a:tableStyleId>{69012ECD-51FC-41F1-AA8D-1B2483CD663E}</a:tableStyleId>
              </a:tblPr>
              <a:tblGrid>
                <a:gridCol w="1489484"/>
                <a:gridCol w="2970115"/>
                <a:gridCol w="4161887"/>
              </a:tblGrid>
              <a:tr h="274692">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1450" u="none" strike="noStrike" cap="none" normalizeH="0" baseline="0" dirty="0" smtClean="0">
                          <a:ln>
                            <a:noFill/>
                          </a:ln>
                          <a:effectLst/>
                          <a:latin typeface="+mj-lt"/>
                        </a:rPr>
                        <a:t>Reference</a:t>
                      </a:r>
                      <a:endParaRPr kumimoji="0" lang="en-US" sz="1450" b="1"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1450" u="none" strike="noStrike" cap="none" normalizeH="0" baseline="0" dirty="0" smtClean="0">
                          <a:ln>
                            <a:noFill/>
                          </a:ln>
                          <a:effectLst/>
                          <a:latin typeface="+mj-lt"/>
                        </a:rPr>
                        <a:t>Database</a:t>
                      </a:r>
                      <a:endParaRPr kumimoji="0" lang="en-US" sz="1450" b="1"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1450" u="none" strike="noStrike" cap="none" normalizeH="0" baseline="0" dirty="0" smtClean="0">
                          <a:ln>
                            <a:noFill/>
                          </a:ln>
                          <a:effectLst/>
                          <a:latin typeface="+mj-lt"/>
                        </a:rPr>
                        <a:t>Business Purpose</a:t>
                      </a:r>
                      <a:endParaRPr kumimoji="0" lang="en-US" sz="1450" b="1"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6396">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1" i="0" u="none" strike="noStrike" cap="none" normalizeH="0" baseline="0" dirty="0" smtClean="0">
                          <a:ln>
                            <a:noFill/>
                          </a:ln>
                          <a:solidFill>
                            <a:schemeClr val="tx1"/>
                          </a:solidFill>
                          <a:effectLst/>
                          <a:latin typeface="+mj-lt"/>
                        </a:rPr>
                        <a:t>GV_BENE </a:t>
                      </a:r>
                      <a:br>
                        <a:rPr kumimoji="0" lang="en-US" sz="1450" b="1" i="0" u="none" strike="noStrike" cap="none" normalizeH="0" baseline="0" dirty="0" smtClean="0">
                          <a:ln>
                            <a:noFill/>
                          </a:ln>
                          <a:solidFill>
                            <a:schemeClr val="tx1"/>
                          </a:solidFill>
                          <a:effectLst/>
                          <a:latin typeface="+mj-lt"/>
                        </a:rPr>
                      </a:br>
                      <a:r>
                        <a:rPr kumimoji="0" lang="en-US" sz="1450" b="1" i="0" u="none" strike="noStrike" cap="none" normalizeH="0" baseline="0" dirty="0" smtClean="0">
                          <a:ln>
                            <a:noFill/>
                          </a:ln>
                          <a:solidFill>
                            <a:schemeClr val="tx1"/>
                          </a:solidFill>
                          <a:effectLst/>
                          <a:latin typeface="+mj-lt"/>
                        </a:rPr>
                        <a:t>GV_CLAIM GV_RTIME </a:t>
                      </a:r>
                      <a:br>
                        <a:rPr kumimoji="0" lang="en-US" sz="1450" b="1" i="0" u="none" strike="noStrike" cap="none" normalizeH="0" baseline="0" dirty="0" smtClean="0">
                          <a:ln>
                            <a:noFill/>
                          </a:ln>
                          <a:solidFill>
                            <a:schemeClr val="tx1"/>
                          </a:solidFill>
                          <a:effectLst/>
                          <a:latin typeface="+mj-lt"/>
                        </a:rPr>
                      </a:br>
                      <a:r>
                        <a:rPr kumimoji="0" lang="en-US" sz="1450" b="1" i="0" u="none" strike="noStrike" cap="none" normalizeH="0" baseline="0" dirty="0" smtClean="0">
                          <a:ln>
                            <a:noFill/>
                          </a:ln>
                          <a:solidFill>
                            <a:schemeClr val="tx1"/>
                          </a:solidFill>
                          <a:effectLst/>
                          <a:latin typeface="+mj-lt"/>
                        </a:rPr>
                        <a:t>GV_SRVC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b="1" dirty="0" smtClean="0">
                          <a:solidFill>
                            <a:schemeClr val="tx1"/>
                          </a:solidFill>
                          <a:latin typeface="+mj-lt"/>
                        </a:rPr>
                        <a:t>Geographic Variation Database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0" i="0" u="none" strike="noStrike" cap="none" normalizeH="0" baseline="0" dirty="0" smtClean="0">
                          <a:ln>
                            <a:noFill/>
                          </a:ln>
                          <a:solidFill>
                            <a:schemeClr val="tx1"/>
                          </a:solidFill>
                          <a:effectLst/>
                          <a:latin typeface="+mj-lt"/>
                        </a:rPr>
                        <a:t>Suite of SAS analytic files that combine basic Medicare beneficiary and FFS claims data that make it easier to study geographic variation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436396">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1" i="0" u="none" strike="noStrike" cap="none" normalizeH="0" baseline="0" dirty="0" smtClean="0">
                          <a:ln>
                            <a:noFill/>
                          </a:ln>
                          <a:solidFill>
                            <a:schemeClr val="tx1"/>
                          </a:solidFill>
                          <a:effectLst/>
                          <a:latin typeface="+mj-lt"/>
                        </a:rPr>
                        <a:t>RIF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b="1" dirty="0" smtClean="0">
                          <a:latin typeface="+mj-lt"/>
                        </a:rPr>
                        <a:t>Research Identifiable Files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0" i="0" u="none" strike="noStrike" cap="none" normalizeH="0" baseline="0" dirty="0" smtClean="0">
                          <a:ln>
                            <a:noFill/>
                          </a:ln>
                          <a:solidFill>
                            <a:schemeClr val="tx1"/>
                          </a:solidFill>
                          <a:effectLst/>
                          <a:latin typeface="+mj-lt"/>
                        </a:rPr>
                        <a:t>Contains final action fee-for-service claim files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451021">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0" i="0" u="none" strike="noStrike" cap="none" normalizeH="0" baseline="0" dirty="0" smtClean="0">
                          <a:ln>
                            <a:noFill/>
                          </a:ln>
                          <a:solidFill>
                            <a:schemeClr val="tx1"/>
                          </a:solidFill>
                          <a:effectLst/>
                          <a:latin typeface="+mj-lt"/>
                        </a:rPr>
                        <a:t>MBSF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dirty="0" smtClean="0">
                          <a:solidFill>
                            <a:schemeClr val="tx1"/>
                          </a:solidFill>
                          <a:latin typeface="+mj-lt"/>
                        </a:rPr>
                        <a:t>Master Beneficiary Summary File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kumimoji="0" lang="en-US" sz="1450" b="0" i="0" u="none" strike="noStrike" kern="1200" cap="none" normalizeH="0" baseline="0" dirty="0" smtClean="0">
                          <a:ln>
                            <a:noFill/>
                          </a:ln>
                          <a:solidFill>
                            <a:schemeClr val="tx1"/>
                          </a:solidFill>
                          <a:effectLst/>
                          <a:latin typeface="+mj-lt"/>
                          <a:ea typeface="+mn-ea"/>
                          <a:cs typeface="+mn-cs"/>
                        </a:rPr>
                        <a:t>Contains demographic entitlement and enrollment data for beneficiaries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6396">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0" i="0" u="none" strike="noStrike" cap="none" normalizeH="0" baseline="0" dirty="0" smtClean="0">
                          <a:ln>
                            <a:noFill/>
                          </a:ln>
                          <a:solidFill>
                            <a:schemeClr val="tx1"/>
                          </a:solidFill>
                          <a:effectLst/>
                          <a:latin typeface="+mj-lt"/>
                        </a:rPr>
                        <a:t>MEDPAR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dirty="0" smtClean="0">
                          <a:latin typeface="+mj-lt"/>
                        </a:rPr>
                        <a:t>Medicare Provider Analysis and Review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lang="en-US" sz="1450" dirty="0" smtClean="0">
                          <a:latin typeface="+mj-lt"/>
                        </a:rPr>
                        <a:t>Contains inpatient hospital and/or skilled nursing facility (SNF) final action stay records </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1600">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0" i="0" u="none" strike="noStrike" cap="none" normalizeH="0" baseline="0" dirty="0" smtClean="0">
                          <a:ln>
                            <a:noFill/>
                          </a:ln>
                          <a:solidFill>
                            <a:schemeClr val="tx1"/>
                          </a:solidFill>
                          <a:effectLst/>
                          <a:latin typeface="+mj-lt"/>
                        </a:rPr>
                        <a:t>MCBS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dirty="0" smtClean="0">
                          <a:solidFill>
                            <a:schemeClr val="tx1"/>
                          </a:solidFill>
                          <a:latin typeface="+mj-lt"/>
                        </a:rPr>
                        <a:t>Medicare Current Beneficiary Survey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lang="en-US" sz="1450" dirty="0" smtClean="0">
                          <a:effectLst/>
                          <a:latin typeface="+mj-lt"/>
                        </a:rPr>
                        <a:t>Continuous, multipurpose survey of a nationally representative sample of the Medicare population</a:t>
                      </a:r>
                      <a:endParaRPr kumimoji="0" lang="en-US" sz="1450" b="0" i="0" u="none" strike="noStrike" cap="none" normalizeH="0" baseline="0" dirty="0" smtClean="0">
                        <a:ln>
                          <a:noFill/>
                        </a:ln>
                        <a:solidFill>
                          <a:schemeClr val="tx1"/>
                        </a:solidFill>
                        <a:effectLst/>
                        <a:latin typeface="+mj-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1600">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0" i="0" u="none" strike="noStrike" cap="none" normalizeH="0" baseline="0" dirty="0" smtClean="0">
                          <a:ln>
                            <a:noFill/>
                          </a:ln>
                          <a:solidFill>
                            <a:schemeClr val="tx1"/>
                          </a:solidFill>
                          <a:effectLst/>
                          <a:latin typeface="+mj-lt"/>
                        </a:rPr>
                        <a:t>MAX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defRPr/>
                      </a:pPr>
                      <a:r>
                        <a:rPr lang="en-US" sz="1450" dirty="0" smtClean="0">
                          <a:latin typeface="+mj-lt"/>
                        </a:rPr>
                        <a:t>Medicaid Analytic </a:t>
                      </a:r>
                      <a:r>
                        <a:rPr lang="en-US" sz="1450" dirty="0" err="1" smtClean="0">
                          <a:latin typeface="+mj-lt"/>
                        </a:rPr>
                        <a:t>eXtract</a:t>
                      </a:r>
                      <a:r>
                        <a:rPr lang="en-US" sz="1450" dirty="0" smtClean="0">
                          <a:latin typeface="+mj-lt"/>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900"/>
                        </a:spcBef>
                        <a:spcAft>
                          <a:spcPts val="900"/>
                        </a:spcAft>
                        <a:buClrTx/>
                        <a:buSzTx/>
                        <a:buFontTx/>
                        <a:buNone/>
                        <a:tabLst/>
                      </a:pPr>
                      <a:r>
                        <a:rPr kumimoji="0" lang="en-US" sz="1450" b="0" i="0" u="none" strike="noStrike" cap="none" normalizeH="0" baseline="0" dirty="0" smtClean="0">
                          <a:ln>
                            <a:noFill/>
                          </a:ln>
                          <a:solidFill>
                            <a:schemeClr val="tx1"/>
                          </a:solidFill>
                          <a:effectLst/>
                          <a:latin typeface="+mj-lt"/>
                        </a:rPr>
                        <a:t>Person-level data files on Medicaid eligibility, service utilization, and payments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170371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53</a:t>
            </a:fld>
            <a:endParaRPr lang="en-US" dirty="0"/>
          </a:p>
        </p:txBody>
      </p:sp>
      <p:sp>
        <p:nvSpPr>
          <p:cNvPr id="3" name="Content Placeholder 2"/>
          <p:cNvSpPr>
            <a:spLocks noGrp="1"/>
          </p:cNvSpPr>
          <p:nvPr>
            <p:ph idx="1"/>
          </p:nvPr>
        </p:nvSpPr>
        <p:spPr>
          <a:xfrm>
            <a:off x="457200" y="813544"/>
            <a:ext cx="8229600" cy="4088656"/>
          </a:xfrm>
        </p:spPr>
        <p:txBody>
          <a:bodyPr>
            <a:normAutofit fontScale="92500" lnSpcReduction="10000"/>
          </a:bodyPr>
          <a:lstStyle/>
          <a:p>
            <a:r>
              <a:rPr lang="en-US" b="1" dirty="0" smtClean="0"/>
              <a:t>Teradata Data Repository</a:t>
            </a:r>
            <a:endParaRPr lang="en-US" b="1" dirty="0"/>
          </a:p>
          <a:p>
            <a:pPr lvl="1"/>
            <a:r>
              <a:rPr lang="en-US" dirty="0"/>
              <a:t>2006 thru current</a:t>
            </a:r>
          </a:p>
          <a:p>
            <a:pPr lvl="1"/>
            <a:r>
              <a:rPr lang="en-US" dirty="0" smtClean="0"/>
              <a:t>All </a:t>
            </a:r>
            <a:r>
              <a:rPr lang="en-US" dirty="0"/>
              <a:t>FFS claims downloaded on a weekly </a:t>
            </a:r>
            <a:r>
              <a:rPr lang="en-US" dirty="0" smtClean="0"/>
              <a:t>basis</a:t>
            </a:r>
          </a:p>
          <a:p>
            <a:pPr lvl="1"/>
            <a:r>
              <a:rPr lang="en-US" dirty="0" smtClean="0"/>
              <a:t>Final </a:t>
            </a:r>
            <a:r>
              <a:rPr lang="en-US" dirty="0"/>
              <a:t>Action </a:t>
            </a:r>
            <a:r>
              <a:rPr lang="en-US" dirty="0" smtClean="0"/>
              <a:t>indicator is updated every week</a:t>
            </a:r>
          </a:p>
          <a:p>
            <a:r>
              <a:rPr lang="en-US" b="1" dirty="0" smtClean="0"/>
              <a:t>Medicare “View” Virtual Data Mart (VDM)</a:t>
            </a:r>
          </a:p>
          <a:p>
            <a:pPr lvl="1"/>
            <a:r>
              <a:rPr lang="en-US" dirty="0" smtClean="0"/>
              <a:t>632 views</a:t>
            </a:r>
          </a:p>
          <a:p>
            <a:pPr lvl="1"/>
            <a:r>
              <a:rPr lang="en-US" dirty="0" smtClean="0"/>
              <a:t>Very flexible, though more difficult to use</a:t>
            </a:r>
          </a:p>
          <a:p>
            <a:pPr lvl="1"/>
            <a:r>
              <a:rPr lang="en-US" dirty="0" smtClean="0"/>
              <a:t>Mimics underlying physical tables</a:t>
            </a:r>
          </a:p>
          <a:p>
            <a:r>
              <a:rPr lang="en-US" b="1" dirty="0" smtClean="0"/>
              <a:t>Access Layer VDM</a:t>
            </a:r>
          </a:p>
          <a:p>
            <a:pPr lvl="1"/>
            <a:r>
              <a:rPr lang="en-US" dirty="0" smtClean="0"/>
              <a:t>21 views</a:t>
            </a:r>
          </a:p>
          <a:p>
            <a:pPr lvl="1"/>
            <a:r>
              <a:rPr lang="en-US" dirty="0" smtClean="0"/>
              <a:t>Simplified </a:t>
            </a:r>
            <a:r>
              <a:rPr lang="en-US" dirty="0"/>
              <a:t>structure </a:t>
            </a:r>
            <a:r>
              <a:rPr lang="en-US" dirty="0" smtClean="0"/>
              <a:t>for ease of use</a:t>
            </a:r>
          </a:p>
          <a:p>
            <a:pPr lvl="1"/>
            <a:r>
              <a:rPr lang="en-US" dirty="0" smtClean="0"/>
              <a:t>Meant to </a:t>
            </a:r>
            <a:r>
              <a:rPr lang="en-US" dirty="0"/>
              <a:t>address </a:t>
            </a:r>
            <a:r>
              <a:rPr lang="en-US" dirty="0" smtClean="0"/>
              <a:t>90</a:t>
            </a:r>
            <a:r>
              <a:rPr lang="en-US" dirty="0"/>
              <a:t>% of business needs </a:t>
            </a:r>
          </a:p>
        </p:txBody>
      </p:sp>
      <p:sp>
        <p:nvSpPr>
          <p:cNvPr id="4" name="Title 3"/>
          <p:cNvSpPr>
            <a:spLocks noGrp="1"/>
          </p:cNvSpPr>
          <p:nvPr>
            <p:ph type="title"/>
          </p:nvPr>
        </p:nvSpPr>
        <p:spPr/>
        <p:txBody>
          <a:bodyPr/>
          <a:lstStyle/>
          <a:p>
            <a:r>
              <a:rPr lang="en-US" dirty="0" smtClean="0"/>
              <a:t>IDR - FFS </a:t>
            </a:r>
            <a:r>
              <a:rPr lang="en-US" dirty="0"/>
              <a:t>Claims</a:t>
            </a:r>
          </a:p>
        </p:txBody>
      </p:sp>
    </p:spTree>
    <p:extLst>
      <p:ext uri="{BB962C8B-B14F-4D97-AF65-F5344CB8AC3E}">
        <p14:creationId xmlns:p14="http://schemas.microsoft.com/office/powerpoint/2010/main" val="152210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54</a:t>
            </a:fld>
            <a:endParaRPr lang="en-US" dirty="0"/>
          </a:p>
        </p:txBody>
      </p:sp>
      <p:sp>
        <p:nvSpPr>
          <p:cNvPr id="3" name="Content Placeholder 2"/>
          <p:cNvSpPr>
            <a:spLocks noGrp="1"/>
          </p:cNvSpPr>
          <p:nvPr>
            <p:ph idx="1"/>
          </p:nvPr>
        </p:nvSpPr>
        <p:spPr>
          <a:xfrm>
            <a:off x="457200" y="813545"/>
            <a:ext cx="8229600" cy="4029388"/>
          </a:xfrm>
        </p:spPr>
        <p:txBody>
          <a:bodyPr>
            <a:normAutofit fontScale="92500" lnSpcReduction="10000"/>
          </a:bodyPr>
          <a:lstStyle/>
          <a:p>
            <a:r>
              <a:rPr lang="en-US" b="1" dirty="0"/>
              <a:t>Oracle Data </a:t>
            </a:r>
            <a:r>
              <a:rPr lang="en-US" b="1" dirty="0" smtClean="0"/>
              <a:t>Warehouse  </a:t>
            </a:r>
            <a:r>
              <a:rPr lang="en-US" sz="1700" dirty="0" smtClean="0">
                <a:sym typeface="Wingdings" panose="05000000000000000000" pitchFamily="2" charset="2"/>
              </a:rPr>
              <a:t> Used by “</a:t>
            </a:r>
            <a:r>
              <a:rPr lang="en-US" sz="1700" b="1" u="sng" dirty="0" smtClean="0">
                <a:sym typeface="Wingdings" panose="05000000000000000000" pitchFamily="2" charset="2"/>
              </a:rPr>
              <a:t>Power </a:t>
            </a:r>
            <a:r>
              <a:rPr lang="en-US" sz="1700" b="1" u="sng" smtClean="0">
                <a:sym typeface="Wingdings" panose="05000000000000000000" pitchFamily="2" charset="2"/>
              </a:rPr>
              <a:t>Users</a:t>
            </a:r>
            <a:r>
              <a:rPr lang="en-US" sz="1700" smtClean="0">
                <a:sym typeface="Wingdings" panose="05000000000000000000" pitchFamily="2" charset="2"/>
              </a:rPr>
              <a:t>”</a:t>
            </a:r>
            <a:endParaRPr lang="en-US" sz="1700" dirty="0" smtClean="0"/>
          </a:p>
          <a:p>
            <a:pPr lvl="1"/>
            <a:r>
              <a:rPr lang="en-US" dirty="0" smtClean="0"/>
              <a:t>1999 thru current</a:t>
            </a:r>
          </a:p>
          <a:p>
            <a:pPr lvl="1"/>
            <a:r>
              <a:rPr lang="en-US" dirty="0" smtClean="0"/>
              <a:t>Contains </a:t>
            </a:r>
            <a:r>
              <a:rPr lang="en-US" dirty="0"/>
              <a:t>all NCH/FFS claims in a claims family</a:t>
            </a:r>
          </a:p>
          <a:p>
            <a:pPr lvl="1"/>
            <a:r>
              <a:rPr lang="en-US" dirty="0"/>
              <a:t>Claims after 12 months are marked as “late-arriving”</a:t>
            </a:r>
          </a:p>
          <a:p>
            <a:r>
              <a:rPr lang="en-US" b="1" dirty="0" smtClean="0"/>
              <a:t>Research Identifiable Files (RIF)</a:t>
            </a:r>
          </a:p>
          <a:p>
            <a:pPr lvl="1"/>
            <a:r>
              <a:rPr lang="en-US" dirty="0" smtClean="0"/>
              <a:t>1999 thru current segmented </a:t>
            </a:r>
            <a:r>
              <a:rPr lang="en-US" dirty="0"/>
              <a:t>by </a:t>
            </a:r>
            <a:r>
              <a:rPr lang="en-US" dirty="0" smtClean="0"/>
              <a:t>month with a 12 month run-out</a:t>
            </a:r>
          </a:p>
          <a:p>
            <a:pPr lvl="1"/>
            <a:r>
              <a:rPr lang="en-US" dirty="0" smtClean="0"/>
              <a:t>Split by 7 claim types (IP, OP, SNF, HHA, Hospice, Physician, and DME)</a:t>
            </a:r>
          </a:p>
          <a:p>
            <a:pPr lvl="1"/>
            <a:r>
              <a:rPr lang="en-US" dirty="0" smtClean="0"/>
              <a:t>1 calendar year: 7 claim types x 12 months = 84 SAS data sets</a:t>
            </a:r>
          </a:p>
          <a:p>
            <a:r>
              <a:rPr lang="en-US" b="1" dirty="0" smtClean="0"/>
              <a:t>Geographic Variation Database (GVDB)</a:t>
            </a:r>
            <a:endParaRPr lang="en-US" b="1" dirty="0"/>
          </a:p>
          <a:p>
            <a:pPr lvl="1"/>
            <a:r>
              <a:rPr lang="en-US" dirty="0" smtClean="0"/>
              <a:t>Includes standardized claim payments based on geography</a:t>
            </a:r>
          </a:p>
          <a:p>
            <a:pPr lvl="1"/>
            <a:r>
              <a:rPr lang="en-US" dirty="0" smtClean="0"/>
              <a:t>2005 thru 2017 </a:t>
            </a:r>
            <a:r>
              <a:rPr lang="en-US" dirty="0"/>
              <a:t>segmented by </a:t>
            </a:r>
            <a:r>
              <a:rPr lang="en-US" dirty="0" smtClean="0"/>
              <a:t>year with </a:t>
            </a:r>
            <a:r>
              <a:rPr lang="en-US" dirty="0"/>
              <a:t>a 12 month </a:t>
            </a:r>
            <a:r>
              <a:rPr lang="en-US" dirty="0" smtClean="0"/>
              <a:t>run-out</a:t>
            </a:r>
          </a:p>
          <a:p>
            <a:pPr lvl="1"/>
            <a:r>
              <a:rPr lang="en-US" dirty="0" smtClean="0"/>
              <a:t>Contains a subset of variables split by Part A and Part B services</a:t>
            </a:r>
            <a:endParaRPr lang="en-US" dirty="0"/>
          </a:p>
        </p:txBody>
      </p:sp>
      <p:sp>
        <p:nvSpPr>
          <p:cNvPr id="4" name="Title 3"/>
          <p:cNvSpPr>
            <a:spLocks noGrp="1"/>
          </p:cNvSpPr>
          <p:nvPr>
            <p:ph type="title"/>
          </p:nvPr>
        </p:nvSpPr>
        <p:spPr/>
        <p:txBody>
          <a:bodyPr/>
          <a:lstStyle/>
          <a:p>
            <a:r>
              <a:rPr lang="en-US" dirty="0" smtClean="0"/>
              <a:t>VRDC/CCW - FFS Claims</a:t>
            </a:r>
            <a:endParaRPr lang="en-US" dirty="0"/>
          </a:p>
        </p:txBody>
      </p:sp>
    </p:spTree>
    <p:extLst>
      <p:ext uri="{BB962C8B-B14F-4D97-AF65-F5344CB8AC3E}">
        <p14:creationId xmlns:p14="http://schemas.microsoft.com/office/powerpoint/2010/main" val="115974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75229" y="749948"/>
            <a:ext cx="5693367" cy="4393551"/>
          </a:xfrm>
          <a:prstGeom prst="rect">
            <a:avLst/>
          </a:prstGeom>
        </p:spPr>
      </p:pic>
      <p:sp>
        <p:nvSpPr>
          <p:cNvPr id="2" name="Slide Number Placeholder 1"/>
          <p:cNvSpPr>
            <a:spLocks noGrp="1"/>
          </p:cNvSpPr>
          <p:nvPr>
            <p:ph type="sldNum" sz="quarter" idx="10"/>
          </p:nvPr>
        </p:nvSpPr>
        <p:spPr/>
        <p:txBody>
          <a:bodyPr/>
          <a:lstStyle/>
          <a:p>
            <a:fld id="{7022FF3C-310F-4809-A5BE-BC5BA8AA108D}" type="slidenum">
              <a:rPr lang="en-US" smtClean="0"/>
              <a:t>55</a:t>
            </a:fld>
            <a:endParaRPr lang="en-US"/>
          </a:p>
        </p:txBody>
      </p:sp>
      <p:sp>
        <p:nvSpPr>
          <p:cNvPr id="3" name="Content Placeholder 2"/>
          <p:cNvSpPr>
            <a:spLocks noGrp="1"/>
          </p:cNvSpPr>
          <p:nvPr>
            <p:ph idx="1"/>
          </p:nvPr>
        </p:nvSpPr>
        <p:spPr/>
        <p:txBody>
          <a:bodyPr/>
          <a:lstStyle/>
          <a:p>
            <a:pPr marL="257175" lvl="1" indent="-257175">
              <a:buFont typeface="Arial" pitchFamily="34" charset="0"/>
              <a:buChar char="•"/>
            </a:pPr>
            <a:r>
              <a:rPr lang="en-US" dirty="0"/>
              <a:t>632 </a:t>
            </a:r>
            <a:r>
              <a:rPr lang="en-US" dirty="0" smtClean="0"/>
              <a:t>views</a:t>
            </a:r>
          </a:p>
          <a:p>
            <a:pPr marL="257175" lvl="1" indent="-257175">
              <a:buFont typeface="Arial" pitchFamily="34" charset="0"/>
              <a:buChar char="•"/>
            </a:pPr>
            <a:r>
              <a:rPr lang="en-US" dirty="0" smtClean="0"/>
              <a:t>Third</a:t>
            </a:r>
            <a:br>
              <a:rPr lang="en-US" dirty="0" smtClean="0"/>
            </a:br>
            <a:r>
              <a:rPr lang="en-US" dirty="0" smtClean="0"/>
              <a:t>Normal</a:t>
            </a:r>
            <a:br>
              <a:rPr lang="en-US" dirty="0" smtClean="0"/>
            </a:br>
            <a:r>
              <a:rPr lang="en-US" dirty="0" smtClean="0"/>
              <a:t>Form</a:t>
            </a:r>
          </a:p>
          <a:p>
            <a:pPr marL="257175" lvl="1" indent="-257175">
              <a:buFont typeface="Arial" pitchFamily="34" charset="0"/>
              <a:buChar char="•"/>
            </a:pPr>
            <a:r>
              <a:rPr lang="en-US" dirty="0" smtClean="0"/>
              <a:t>Highly</a:t>
            </a:r>
            <a:br>
              <a:rPr lang="en-US" dirty="0" smtClean="0"/>
            </a:br>
            <a:r>
              <a:rPr lang="en-US" dirty="0" smtClean="0"/>
              <a:t>Normalized</a:t>
            </a:r>
            <a:endParaRPr lang="en-US" dirty="0"/>
          </a:p>
          <a:p>
            <a:endParaRPr lang="en-US" dirty="0"/>
          </a:p>
        </p:txBody>
      </p:sp>
      <p:sp>
        <p:nvSpPr>
          <p:cNvPr id="4" name="Title 3"/>
          <p:cNvSpPr>
            <a:spLocks noGrp="1"/>
          </p:cNvSpPr>
          <p:nvPr>
            <p:ph type="title"/>
          </p:nvPr>
        </p:nvSpPr>
        <p:spPr/>
        <p:txBody>
          <a:bodyPr/>
          <a:lstStyle/>
          <a:p>
            <a:r>
              <a:rPr lang="en-US" dirty="0" smtClean="0"/>
              <a:t>Data Model - </a:t>
            </a:r>
            <a:r>
              <a:rPr lang="en-US" dirty="0"/>
              <a:t>IDR Medicare </a:t>
            </a:r>
            <a:r>
              <a:rPr lang="en-US" dirty="0" smtClean="0"/>
              <a:t>View</a:t>
            </a:r>
            <a:endParaRPr lang="en-US" dirty="0"/>
          </a:p>
        </p:txBody>
      </p:sp>
    </p:spTree>
    <p:extLst>
      <p:ext uri="{BB962C8B-B14F-4D97-AF65-F5344CB8AC3E}">
        <p14:creationId xmlns:p14="http://schemas.microsoft.com/office/powerpoint/2010/main" val="8090060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56</a:t>
            </a:fld>
            <a:endParaRPr lang="en-US" dirty="0"/>
          </a:p>
        </p:txBody>
      </p:sp>
      <p:sp>
        <p:nvSpPr>
          <p:cNvPr id="3" name="Content Placeholder 2"/>
          <p:cNvSpPr>
            <a:spLocks noGrp="1"/>
          </p:cNvSpPr>
          <p:nvPr>
            <p:ph idx="1"/>
          </p:nvPr>
        </p:nvSpPr>
        <p:spPr>
          <a:xfrm>
            <a:off x="457200" y="813545"/>
            <a:ext cx="8229600" cy="4023150"/>
          </a:xfrm>
        </p:spPr>
        <p:txBody>
          <a:bodyPr>
            <a:normAutofit/>
          </a:bodyPr>
          <a:lstStyle/>
          <a:p>
            <a:pPr marL="257175" lvl="1" indent="-257175">
              <a:buFont typeface="Arial" pitchFamily="34" charset="0"/>
              <a:buChar char="•"/>
            </a:pPr>
            <a:r>
              <a:rPr lang="en-US" dirty="0" smtClean="0"/>
              <a:t>21 views</a:t>
            </a:r>
          </a:p>
          <a:p>
            <a:pPr marL="257175" lvl="1" indent="-257175">
              <a:buFont typeface="Arial" pitchFamily="34" charset="0"/>
              <a:buChar char="•"/>
            </a:pPr>
            <a:r>
              <a:rPr lang="en-US" dirty="0" smtClean="0"/>
              <a:t>Mainly a</a:t>
            </a:r>
            <a:br>
              <a:rPr lang="en-US" dirty="0" smtClean="0"/>
            </a:br>
            <a:r>
              <a:rPr lang="en-US" dirty="0" smtClean="0"/>
              <a:t>Star</a:t>
            </a:r>
            <a:br>
              <a:rPr lang="en-US" dirty="0" smtClean="0"/>
            </a:br>
            <a:r>
              <a:rPr lang="en-US" dirty="0" smtClean="0"/>
              <a:t>Schema</a:t>
            </a:r>
          </a:p>
          <a:p>
            <a:pPr marL="257175" lvl="1" indent="-257175">
              <a:buFont typeface="Arial" pitchFamily="34" charset="0"/>
              <a:buChar char="•"/>
            </a:pPr>
            <a:r>
              <a:rPr lang="en-US" dirty="0" smtClean="0"/>
              <a:t>Underlying</a:t>
            </a:r>
            <a:br>
              <a:rPr lang="en-US" dirty="0" smtClean="0"/>
            </a:br>
            <a:r>
              <a:rPr lang="en-US" dirty="0" smtClean="0"/>
              <a:t>Data in </a:t>
            </a:r>
            <a:br>
              <a:rPr lang="en-US" dirty="0" smtClean="0"/>
            </a:br>
            <a:r>
              <a:rPr lang="en-US" dirty="0" smtClean="0"/>
              <a:t>Third</a:t>
            </a:r>
            <a:br>
              <a:rPr lang="en-US" dirty="0" smtClean="0"/>
            </a:br>
            <a:r>
              <a:rPr lang="en-US" dirty="0" smtClean="0"/>
              <a:t>Normal</a:t>
            </a:r>
            <a:br>
              <a:rPr lang="en-US" dirty="0" smtClean="0"/>
            </a:br>
            <a:r>
              <a:rPr lang="en-US" dirty="0" smtClean="0"/>
              <a:t>Form</a:t>
            </a:r>
            <a:endParaRPr lang="en-US" dirty="0"/>
          </a:p>
          <a:p>
            <a:pPr marL="257175" lvl="1" indent="-257175">
              <a:buFont typeface="Arial" pitchFamily="34" charset="0"/>
              <a:buChar char="•"/>
            </a:pPr>
            <a:r>
              <a:rPr lang="en-US" dirty="0" smtClean="0"/>
              <a:t>Somewhat</a:t>
            </a:r>
            <a:r>
              <a:rPr lang="en-US" dirty="0"/>
              <a:t/>
            </a:r>
            <a:br>
              <a:rPr lang="en-US" dirty="0"/>
            </a:br>
            <a:r>
              <a:rPr lang="en-US" dirty="0"/>
              <a:t>Normalized</a:t>
            </a:r>
          </a:p>
          <a:p>
            <a:endParaRPr lang="en-US" dirty="0"/>
          </a:p>
        </p:txBody>
      </p:sp>
      <p:sp>
        <p:nvSpPr>
          <p:cNvPr id="4" name="Title 3"/>
          <p:cNvSpPr>
            <a:spLocks noGrp="1"/>
          </p:cNvSpPr>
          <p:nvPr>
            <p:ph type="title"/>
          </p:nvPr>
        </p:nvSpPr>
        <p:spPr/>
        <p:txBody>
          <a:bodyPr/>
          <a:lstStyle/>
          <a:p>
            <a:r>
              <a:rPr lang="en-US" dirty="0" smtClean="0"/>
              <a:t>Data Model – IDR Access Layer</a:t>
            </a:r>
            <a:endParaRPr lang="en-US" dirty="0"/>
          </a:p>
        </p:txBody>
      </p:sp>
      <p:pic>
        <p:nvPicPr>
          <p:cNvPr id="5" name="Picture 4"/>
          <p:cNvPicPr>
            <a:picLocks noChangeAspect="1"/>
          </p:cNvPicPr>
          <p:nvPr/>
        </p:nvPicPr>
        <p:blipFill>
          <a:blip r:embed="rId2"/>
          <a:stretch>
            <a:fillRect/>
          </a:stretch>
        </p:blipFill>
        <p:spPr>
          <a:xfrm>
            <a:off x="2240434" y="890631"/>
            <a:ext cx="5397093" cy="4252869"/>
          </a:xfrm>
          <a:prstGeom prst="rect">
            <a:avLst/>
          </a:prstGeom>
        </p:spPr>
      </p:pic>
    </p:spTree>
    <p:extLst>
      <p:ext uri="{BB962C8B-B14F-4D97-AF65-F5344CB8AC3E}">
        <p14:creationId xmlns:p14="http://schemas.microsoft.com/office/powerpoint/2010/main" val="12982151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57</a:t>
            </a:fld>
            <a:endParaRPr lang="en-US"/>
          </a:p>
        </p:txBody>
      </p:sp>
      <p:sp>
        <p:nvSpPr>
          <p:cNvPr id="4" name="Title 3"/>
          <p:cNvSpPr>
            <a:spLocks noGrp="1"/>
          </p:cNvSpPr>
          <p:nvPr>
            <p:ph type="title"/>
          </p:nvPr>
        </p:nvSpPr>
        <p:spPr/>
        <p:txBody>
          <a:bodyPr/>
          <a:lstStyle/>
          <a:p>
            <a:r>
              <a:rPr lang="en-US" dirty="0" smtClean="0"/>
              <a:t>Third Normal Form Example</a:t>
            </a:r>
            <a:endParaRPr lang="en-US" dirty="0"/>
          </a:p>
        </p:txBody>
      </p:sp>
      <p:pic>
        <p:nvPicPr>
          <p:cNvPr id="5" name="Picture 4"/>
          <p:cNvPicPr>
            <a:picLocks noChangeAspect="1"/>
          </p:cNvPicPr>
          <p:nvPr/>
        </p:nvPicPr>
        <p:blipFill>
          <a:blip r:embed="rId2"/>
          <a:stretch>
            <a:fillRect/>
          </a:stretch>
        </p:blipFill>
        <p:spPr>
          <a:xfrm>
            <a:off x="1408545" y="1847197"/>
            <a:ext cx="2552218" cy="1345515"/>
          </a:xfrm>
          <a:prstGeom prst="rect">
            <a:avLst/>
          </a:prstGeom>
        </p:spPr>
      </p:pic>
      <p:sp>
        <p:nvSpPr>
          <p:cNvPr id="6" name="Rectangle 5"/>
          <p:cNvSpPr/>
          <p:nvPr/>
        </p:nvSpPr>
        <p:spPr>
          <a:xfrm>
            <a:off x="1309918" y="3268353"/>
            <a:ext cx="2749471" cy="369332"/>
          </a:xfrm>
          <a:prstGeom prst="rect">
            <a:avLst/>
          </a:prstGeom>
        </p:spPr>
        <p:txBody>
          <a:bodyPr wrap="none">
            <a:spAutoFit/>
          </a:bodyPr>
          <a:lstStyle/>
          <a:p>
            <a:r>
              <a:rPr lang="en-US" dirty="0">
                <a:latin typeface="NimbusRomNo9L-Regu"/>
              </a:rPr>
              <a:t>Non-3NF Representation</a:t>
            </a:r>
            <a:endParaRPr lang="en-US" dirty="0"/>
          </a:p>
        </p:txBody>
      </p:sp>
      <p:pic>
        <p:nvPicPr>
          <p:cNvPr id="7" name="Picture 6"/>
          <p:cNvPicPr>
            <a:picLocks noChangeAspect="1"/>
          </p:cNvPicPr>
          <p:nvPr/>
        </p:nvPicPr>
        <p:blipFill>
          <a:blip r:embed="rId3"/>
          <a:stretch>
            <a:fillRect/>
          </a:stretch>
        </p:blipFill>
        <p:spPr>
          <a:xfrm>
            <a:off x="4814656" y="1185664"/>
            <a:ext cx="2702563" cy="2452021"/>
          </a:xfrm>
          <a:prstGeom prst="rect">
            <a:avLst/>
          </a:prstGeom>
        </p:spPr>
      </p:pic>
      <p:sp>
        <p:nvSpPr>
          <p:cNvPr id="8" name="Rectangle 7"/>
          <p:cNvSpPr/>
          <p:nvPr/>
        </p:nvSpPr>
        <p:spPr>
          <a:xfrm>
            <a:off x="5284926" y="3639804"/>
            <a:ext cx="1762021" cy="369332"/>
          </a:xfrm>
          <a:prstGeom prst="rect">
            <a:avLst/>
          </a:prstGeom>
        </p:spPr>
        <p:txBody>
          <a:bodyPr wrap="none">
            <a:spAutoFit/>
          </a:bodyPr>
          <a:lstStyle/>
          <a:p>
            <a:r>
              <a:rPr lang="en-US" dirty="0">
                <a:latin typeface="NimbusRomNo9L-Regu"/>
              </a:rPr>
              <a:t>3NF </a:t>
            </a:r>
            <a:r>
              <a:rPr lang="en-US" dirty="0" smtClean="0">
                <a:latin typeface="NimbusRomNo9L-Regu"/>
              </a:rPr>
              <a:t>Equivalent</a:t>
            </a:r>
            <a:endParaRPr lang="en-US" dirty="0"/>
          </a:p>
        </p:txBody>
      </p:sp>
      <p:sp>
        <p:nvSpPr>
          <p:cNvPr id="9" name="Rectangle 8"/>
          <p:cNvSpPr/>
          <p:nvPr/>
        </p:nvSpPr>
        <p:spPr>
          <a:xfrm>
            <a:off x="1082842" y="4479415"/>
            <a:ext cx="6978316" cy="338554"/>
          </a:xfrm>
          <a:prstGeom prst="rect">
            <a:avLst/>
          </a:prstGeom>
        </p:spPr>
        <p:txBody>
          <a:bodyPr wrap="square">
            <a:spAutoFit/>
          </a:bodyPr>
          <a:lstStyle/>
          <a:p>
            <a:pPr algn="ctr"/>
            <a:r>
              <a:rPr lang="en-US" sz="1600" dirty="0">
                <a:latin typeface="+mj-lt"/>
                <a:hlinkClick r:id="rId4"/>
              </a:rPr>
              <a:t>http://</a:t>
            </a:r>
            <a:r>
              <a:rPr lang="en-US" sz="1600" dirty="0" smtClean="0">
                <a:latin typeface="+mj-lt"/>
                <a:hlinkClick r:id="rId4"/>
              </a:rPr>
              <a:t>ideal.ece.utexas.edu/pubs/pdf/2014/graph_database_in_healthcare.pdf</a:t>
            </a:r>
            <a:r>
              <a:rPr lang="en-US" sz="1600" dirty="0" smtClean="0">
                <a:latin typeface="+mj-lt"/>
              </a:rPr>
              <a:t> </a:t>
            </a:r>
            <a:endParaRPr lang="en-US" sz="1600" dirty="0">
              <a:latin typeface="+mj-lt"/>
            </a:endParaRPr>
          </a:p>
        </p:txBody>
      </p:sp>
    </p:spTree>
    <p:extLst>
      <p:ext uri="{BB962C8B-B14F-4D97-AF65-F5344CB8AC3E}">
        <p14:creationId xmlns:p14="http://schemas.microsoft.com/office/powerpoint/2010/main" val="1461468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58</a:t>
            </a:fld>
            <a:endParaRPr lang="en-US"/>
          </a:p>
        </p:txBody>
      </p:sp>
      <p:sp>
        <p:nvSpPr>
          <p:cNvPr id="3" name="Content Placeholder 2"/>
          <p:cNvSpPr>
            <a:spLocks noGrp="1"/>
          </p:cNvSpPr>
          <p:nvPr>
            <p:ph idx="1"/>
          </p:nvPr>
        </p:nvSpPr>
        <p:spPr/>
        <p:txBody>
          <a:bodyPr/>
          <a:lstStyle/>
          <a:p>
            <a:r>
              <a:rPr lang="en-US" dirty="0" smtClean="0"/>
              <a:t>CCW_PTA_FACT</a:t>
            </a:r>
          </a:p>
          <a:p>
            <a:r>
              <a:rPr lang="en-US" dirty="0" smtClean="0"/>
              <a:t>CCW_PTA_REV_LINE_FACT</a:t>
            </a:r>
          </a:p>
          <a:p>
            <a:r>
              <a:rPr lang="en-US" dirty="0" smtClean="0"/>
              <a:t>CCW_PTB_FACT</a:t>
            </a:r>
          </a:p>
          <a:p>
            <a:r>
              <a:rPr lang="en-US" dirty="0" smtClean="0"/>
              <a:t>CCW_PTB_LINE_FACT</a:t>
            </a:r>
          </a:p>
          <a:p>
            <a:endParaRPr lang="en-US" dirty="0" smtClean="0"/>
          </a:p>
          <a:p>
            <a:r>
              <a:rPr lang="en-US" dirty="0" smtClean="0"/>
              <a:t>Star Schema</a:t>
            </a:r>
          </a:p>
          <a:p>
            <a:r>
              <a:rPr lang="en-US" dirty="0" smtClean="0"/>
              <a:t>Somewhat Normalized</a:t>
            </a:r>
            <a:endParaRPr lang="en-US" dirty="0"/>
          </a:p>
        </p:txBody>
      </p:sp>
      <p:sp>
        <p:nvSpPr>
          <p:cNvPr id="4" name="Title 3"/>
          <p:cNvSpPr>
            <a:spLocks noGrp="1"/>
          </p:cNvSpPr>
          <p:nvPr>
            <p:ph type="title"/>
          </p:nvPr>
        </p:nvSpPr>
        <p:spPr/>
        <p:txBody>
          <a:bodyPr/>
          <a:lstStyle/>
          <a:p>
            <a:r>
              <a:rPr lang="en-US" dirty="0" smtClean="0"/>
              <a:t>Data Model – CCW Oracle Tables</a:t>
            </a:r>
            <a:endParaRPr lang="en-US" dirty="0"/>
          </a:p>
        </p:txBody>
      </p:sp>
      <p:pic>
        <p:nvPicPr>
          <p:cNvPr id="5" name="Picture 4"/>
          <p:cNvPicPr>
            <a:picLocks noChangeAspect="1"/>
          </p:cNvPicPr>
          <p:nvPr/>
        </p:nvPicPr>
        <p:blipFill>
          <a:blip r:embed="rId2"/>
          <a:stretch>
            <a:fillRect/>
          </a:stretch>
        </p:blipFill>
        <p:spPr>
          <a:xfrm>
            <a:off x="4572000" y="813545"/>
            <a:ext cx="3655291" cy="4196073"/>
          </a:xfrm>
          <a:prstGeom prst="rect">
            <a:avLst/>
          </a:prstGeom>
        </p:spPr>
      </p:pic>
      <p:sp>
        <p:nvSpPr>
          <p:cNvPr id="6" name="Right Arrow 5"/>
          <p:cNvSpPr/>
          <p:nvPr/>
        </p:nvSpPr>
        <p:spPr>
          <a:xfrm>
            <a:off x="2983480" y="934423"/>
            <a:ext cx="1588520" cy="231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9169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59</a:t>
            </a:fld>
            <a:endParaRPr lang="en-US"/>
          </a:p>
        </p:txBody>
      </p:sp>
      <p:sp>
        <p:nvSpPr>
          <p:cNvPr id="3" name="Content Placeholder 2"/>
          <p:cNvSpPr>
            <a:spLocks noGrp="1"/>
          </p:cNvSpPr>
          <p:nvPr>
            <p:ph idx="1"/>
          </p:nvPr>
        </p:nvSpPr>
        <p:spPr>
          <a:xfrm>
            <a:off x="457199" y="813544"/>
            <a:ext cx="8384193" cy="4329955"/>
          </a:xfrm>
        </p:spPr>
        <p:txBody>
          <a:bodyPr>
            <a:normAutofit fontScale="92500" lnSpcReduction="10000"/>
          </a:bodyPr>
          <a:lstStyle/>
          <a:p>
            <a:r>
              <a:rPr lang="en-US" dirty="0" smtClean="0"/>
              <a:t>SAS Data Warehouse</a:t>
            </a:r>
          </a:p>
          <a:p>
            <a:r>
              <a:rPr lang="en-US" dirty="0" smtClean="0"/>
              <a:t>Split by Seven Claim Types</a:t>
            </a:r>
          </a:p>
          <a:p>
            <a:pPr lvl="1"/>
            <a:r>
              <a:rPr lang="en-US" dirty="0" smtClean="0"/>
              <a:t>Inpatient</a:t>
            </a:r>
          </a:p>
          <a:p>
            <a:pPr lvl="1"/>
            <a:r>
              <a:rPr lang="en-US" dirty="0" smtClean="0"/>
              <a:t>Outpatient</a:t>
            </a:r>
          </a:p>
          <a:p>
            <a:pPr lvl="1"/>
            <a:r>
              <a:rPr lang="en-US" dirty="0" smtClean="0"/>
              <a:t>Skilled Nursing</a:t>
            </a:r>
          </a:p>
          <a:p>
            <a:pPr lvl="1"/>
            <a:r>
              <a:rPr lang="en-US" dirty="0" smtClean="0"/>
              <a:t>Home Health</a:t>
            </a:r>
          </a:p>
          <a:p>
            <a:pPr lvl="1"/>
            <a:r>
              <a:rPr lang="en-US" dirty="0" smtClean="0"/>
              <a:t>Hospice</a:t>
            </a:r>
          </a:p>
          <a:p>
            <a:pPr lvl="1"/>
            <a:r>
              <a:rPr lang="en-US" dirty="0" smtClean="0"/>
              <a:t>Physician</a:t>
            </a:r>
          </a:p>
          <a:p>
            <a:pPr lvl="1"/>
            <a:r>
              <a:rPr lang="en-US" dirty="0" smtClean="0"/>
              <a:t>Durable Equipment</a:t>
            </a:r>
          </a:p>
          <a:p>
            <a:r>
              <a:rPr lang="en-US" dirty="0" smtClean="0"/>
              <a:t>1999 through 2017</a:t>
            </a:r>
          </a:p>
          <a:p>
            <a:r>
              <a:rPr lang="en-US" dirty="0" smtClean="0"/>
              <a:t>By Month</a:t>
            </a:r>
          </a:p>
          <a:p>
            <a:r>
              <a:rPr lang="en-US" dirty="0" smtClean="0"/>
              <a:t>~8400 SAS Data Sets </a:t>
            </a:r>
            <a:r>
              <a:rPr lang="en-US" dirty="0" smtClean="0">
                <a:sym typeface="Wingdings" panose="05000000000000000000" pitchFamily="2" charset="2"/>
              </a:rPr>
              <a:t> Lends itself very well to </a:t>
            </a:r>
            <a:r>
              <a:rPr lang="en-US" b="1" u="sng" dirty="0" smtClean="0">
                <a:sym typeface="Wingdings" panose="05000000000000000000" pitchFamily="2" charset="2"/>
              </a:rPr>
              <a:t>SAS Grid </a:t>
            </a:r>
            <a:r>
              <a:rPr lang="en-US" dirty="0" smtClean="0">
                <a:sym typeface="Wingdings" panose="05000000000000000000" pitchFamily="2" charset="2"/>
              </a:rPr>
              <a:t>processing!</a:t>
            </a:r>
            <a:endParaRPr lang="en-US" dirty="0"/>
          </a:p>
        </p:txBody>
      </p:sp>
      <p:sp>
        <p:nvSpPr>
          <p:cNvPr id="4" name="Title 3"/>
          <p:cNvSpPr>
            <a:spLocks noGrp="1"/>
          </p:cNvSpPr>
          <p:nvPr>
            <p:ph type="title"/>
          </p:nvPr>
        </p:nvSpPr>
        <p:spPr/>
        <p:txBody>
          <a:bodyPr/>
          <a:lstStyle/>
          <a:p>
            <a:r>
              <a:rPr lang="en-US" dirty="0" smtClean="0"/>
              <a:t>Data Model – CCW RIF</a:t>
            </a:r>
            <a:endParaRPr lang="en-US" dirty="0"/>
          </a:p>
        </p:txBody>
      </p:sp>
      <p:pic>
        <p:nvPicPr>
          <p:cNvPr id="5" name="Picture 4"/>
          <p:cNvPicPr>
            <a:picLocks noChangeAspect="1"/>
          </p:cNvPicPr>
          <p:nvPr/>
        </p:nvPicPr>
        <p:blipFill>
          <a:blip r:embed="rId2"/>
          <a:stretch>
            <a:fillRect/>
          </a:stretch>
        </p:blipFill>
        <p:spPr>
          <a:xfrm>
            <a:off x="4162425" y="1059323"/>
            <a:ext cx="3922395" cy="3102258"/>
          </a:xfrm>
          <a:prstGeom prst="rect">
            <a:avLst/>
          </a:prstGeom>
        </p:spPr>
      </p:pic>
    </p:spTree>
    <p:extLst>
      <p:ext uri="{BB962C8B-B14F-4D97-AF65-F5344CB8AC3E}">
        <p14:creationId xmlns:p14="http://schemas.microsoft.com/office/powerpoint/2010/main" val="1516371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idx="1"/>
          </p:nvPr>
        </p:nvSpPr>
        <p:spPr/>
        <p:txBody>
          <a:bodyPr>
            <a:normAutofit fontScale="85000" lnSpcReduction="20000"/>
          </a:bodyPr>
          <a:lstStyle/>
          <a:p>
            <a:r>
              <a:rPr lang="en-US" b="1" dirty="0"/>
              <a:t>Partial Hospitalization Program (PHP</a:t>
            </a:r>
            <a:r>
              <a:rPr lang="en-US" b="1" dirty="0" smtClean="0"/>
              <a:t>) </a:t>
            </a:r>
          </a:p>
          <a:p>
            <a:pPr lvl="1"/>
            <a:r>
              <a:rPr lang="en-US" dirty="0"/>
              <a:t>Intensive psychiatric treatment &lt; 24 hours daily care</a:t>
            </a:r>
          </a:p>
          <a:p>
            <a:pPr lvl="1"/>
            <a:r>
              <a:rPr lang="en-US" dirty="0"/>
              <a:t>Provides treatment program not otherwise </a:t>
            </a:r>
            <a:r>
              <a:rPr lang="en-US" dirty="0" smtClean="0"/>
              <a:t>delivered in </a:t>
            </a:r>
            <a:r>
              <a:rPr lang="en-US" dirty="0"/>
              <a:t>regular OP setting </a:t>
            </a:r>
          </a:p>
          <a:p>
            <a:r>
              <a:rPr lang="en-US" b="1" dirty="0"/>
              <a:t>Medicare Part </a:t>
            </a:r>
            <a:r>
              <a:rPr lang="en-US" b="1" dirty="0" smtClean="0"/>
              <a:t>B</a:t>
            </a:r>
          </a:p>
          <a:p>
            <a:pPr lvl="1"/>
            <a:r>
              <a:rPr lang="en-US" dirty="0" smtClean="0"/>
              <a:t>Outpatient service </a:t>
            </a:r>
          </a:p>
          <a:p>
            <a:pPr lvl="1"/>
            <a:r>
              <a:rPr lang="en-US" dirty="0" smtClean="0"/>
              <a:t>Provided by:</a:t>
            </a:r>
          </a:p>
          <a:p>
            <a:pPr lvl="2"/>
            <a:r>
              <a:rPr lang="en-US" dirty="0" smtClean="0"/>
              <a:t>OP Department (OPD)</a:t>
            </a:r>
          </a:p>
          <a:p>
            <a:pPr lvl="2"/>
            <a:r>
              <a:rPr lang="en-US" dirty="0" smtClean="0"/>
              <a:t>Community Mental Health Center </a:t>
            </a:r>
            <a:r>
              <a:rPr lang="en-US" dirty="0"/>
              <a:t>(CMHC</a:t>
            </a:r>
            <a:r>
              <a:rPr lang="en-US" dirty="0" smtClean="0"/>
              <a:t>)</a:t>
            </a:r>
            <a:endParaRPr lang="en-US" dirty="0"/>
          </a:p>
          <a:p>
            <a:r>
              <a:rPr lang="en-US" b="1" dirty="0" smtClean="0"/>
              <a:t>Levels </a:t>
            </a:r>
            <a:r>
              <a:rPr lang="en-US" b="1" dirty="0"/>
              <a:t>of partial </a:t>
            </a:r>
            <a:r>
              <a:rPr lang="en-US" b="1" dirty="0" smtClean="0"/>
              <a:t>hospitalization</a:t>
            </a:r>
          </a:p>
          <a:p>
            <a:pPr lvl="1"/>
            <a:r>
              <a:rPr lang="en-US" dirty="0" smtClean="0"/>
              <a:t>Level </a:t>
            </a:r>
            <a:r>
              <a:rPr lang="en-US" dirty="0"/>
              <a:t>1 =</a:t>
            </a:r>
            <a:r>
              <a:rPr lang="en-US" dirty="0" smtClean="0"/>
              <a:t> </a:t>
            </a:r>
            <a:r>
              <a:rPr lang="en-US" dirty="0"/>
              <a:t>3 services per </a:t>
            </a:r>
            <a:r>
              <a:rPr lang="en-US" dirty="0" smtClean="0"/>
              <a:t>day </a:t>
            </a:r>
          </a:p>
          <a:p>
            <a:pPr lvl="1"/>
            <a:r>
              <a:rPr lang="en-US" dirty="0" smtClean="0"/>
              <a:t>Level </a:t>
            </a:r>
            <a:r>
              <a:rPr lang="en-US" dirty="0"/>
              <a:t>2 =</a:t>
            </a:r>
            <a:r>
              <a:rPr lang="en-US" dirty="0" smtClean="0"/>
              <a:t> </a:t>
            </a:r>
            <a:r>
              <a:rPr lang="en-US" dirty="0"/>
              <a:t>4+ </a:t>
            </a:r>
            <a:r>
              <a:rPr lang="en-US" dirty="0" smtClean="0"/>
              <a:t>services </a:t>
            </a:r>
          </a:p>
        </p:txBody>
      </p:sp>
      <p:sp>
        <p:nvSpPr>
          <p:cNvPr id="3" name="Title 2"/>
          <p:cNvSpPr>
            <a:spLocks noGrp="1"/>
          </p:cNvSpPr>
          <p:nvPr>
            <p:ph type="title"/>
          </p:nvPr>
        </p:nvSpPr>
        <p:spPr/>
        <p:txBody>
          <a:bodyPr/>
          <a:lstStyle/>
          <a:p>
            <a:r>
              <a:rPr lang="en-US" dirty="0" smtClean="0"/>
              <a:t>Specifications Example</a:t>
            </a:r>
            <a:endParaRPr lang="en-US" dirty="0"/>
          </a:p>
        </p:txBody>
      </p:sp>
      <p:sp>
        <p:nvSpPr>
          <p:cNvPr id="4" name="Slide Number Placeholder 3"/>
          <p:cNvSpPr>
            <a:spLocks noGrp="1"/>
          </p:cNvSpPr>
          <p:nvPr>
            <p:ph type="sldNum" sz="quarter" idx="10"/>
          </p:nvPr>
        </p:nvSpPr>
        <p:spPr/>
        <p:txBody>
          <a:bodyPr/>
          <a:lstStyle/>
          <a:p>
            <a:fld id="{7022FF3C-310F-4809-A5BE-BC5BA8AA108D}" type="slidenum">
              <a:rPr lang="en-US" smtClean="0"/>
              <a:t>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60</a:t>
            </a:fld>
            <a:endParaRPr lang="en-US"/>
          </a:p>
        </p:txBody>
      </p:sp>
      <p:sp>
        <p:nvSpPr>
          <p:cNvPr id="3" name="Content Placeholder 2"/>
          <p:cNvSpPr>
            <a:spLocks noGrp="1"/>
          </p:cNvSpPr>
          <p:nvPr>
            <p:ph idx="1"/>
          </p:nvPr>
        </p:nvSpPr>
        <p:spPr>
          <a:xfrm>
            <a:off x="457200" y="813544"/>
            <a:ext cx="8229600" cy="4329955"/>
          </a:xfrm>
        </p:spPr>
        <p:txBody>
          <a:bodyPr>
            <a:normAutofit/>
          </a:bodyPr>
          <a:lstStyle/>
          <a:p>
            <a:r>
              <a:rPr lang="en-US" dirty="0" smtClean="0"/>
              <a:t>SAS Data Warehouse </a:t>
            </a:r>
          </a:p>
          <a:p>
            <a:r>
              <a:rPr lang="en-US" dirty="0"/>
              <a:t>Highly De-normalized</a:t>
            </a:r>
          </a:p>
          <a:p>
            <a:r>
              <a:rPr lang="en-US" dirty="0" smtClean="0"/>
              <a:t>Split between Part A, Part B, and Part D</a:t>
            </a:r>
          </a:p>
          <a:p>
            <a:pPr lvl="1"/>
            <a:r>
              <a:rPr lang="en-US" dirty="0"/>
              <a:t>PTA_CLAIM</a:t>
            </a:r>
            <a:r>
              <a:rPr lang="en-US" dirty="0" smtClean="0"/>
              <a:t>_{year}</a:t>
            </a:r>
          </a:p>
          <a:p>
            <a:pPr lvl="1"/>
            <a:r>
              <a:rPr lang="en-US" dirty="0"/>
              <a:t>PTA_REVENUE</a:t>
            </a:r>
            <a:r>
              <a:rPr lang="en-US" dirty="0" smtClean="0"/>
              <a:t>_</a:t>
            </a:r>
            <a:r>
              <a:rPr lang="en-US" dirty="0"/>
              <a:t>{year}</a:t>
            </a:r>
            <a:endParaRPr lang="en-US" dirty="0" smtClean="0"/>
          </a:p>
          <a:p>
            <a:pPr lvl="1"/>
            <a:r>
              <a:rPr lang="en-US" dirty="0"/>
              <a:t>PTB_INST_REVENUE</a:t>
            </a:r>
            <a:r>
              <a:rPr lang="en-US" dirty="0" smtClean="0"/>
              <a:t>_</a:t>
            </a:r>
            <a:r>
              <a:rPr lang="en-US" dirty="0"/>
              <a:t>{year}</a:t>
            </a:r>
            <a:endParaRPr lang="en-US" dirty="0" smtClean="0"/>
          </a:p>
          <a:p>
            <a:pPr lvl="1"/>
            <a:r>
              <a:rPr lang="en-US" dirty="0"/>
              <a:t>PTB_NONINST_LINE</a:t>
            </a:r>
            <a:r>
              <a:rPr lang="en-US" dirty="0" smtClean="0"/>
              <a:t>_</a:t>
            </a:r>
            <a:r>
              <a:rPr lang="en-US" dirty="0"/>
              <a:t>{year}</a:t>
            </a:r>
            <a:endParaRPr lang="en-US" dirty="0" smtClean="0"/>
          </a:p>
          <a:p>
            <a:pPr lvl="1"/>
            <a:r>
              <a:rPr lang="en-US" dirty="0"/>
              <a:t>PTD_EVENT</a:t>
            </a:r>
            <a:r>
              <a:rPr lang="en-US" dirty="0" smtClean="0"/>
              <a:t>_</a:t>
            </a:r>
            <a:r>
              <a:rPr lang="en-US" dirty="0"/>
              <a:t>{year}</a:t>
            </a:r>
            <a:endParaRPr lang="en-US" dirty="0" smtClean="0"/>
          </a:p>
          <a:p>
            <a:r>
              <a:rPr lang="en-US" dirty="0" smtClean="0"/>
              <a:t>2006 through 2017</a:t>
            </a:r>
          </a:p>
          <a:p>
            <a:r>
              <a:rPr lang="en-US" dirty="0" smtClean="0"/>
              <a:t>By Year</a:t>
            </a:r>
            <a:endParaRPr lang="en-US" dirty="0"/>
          </a:p>
        </p:txBody>
      </p:sp>
      <p:sp>
        <p:nvSpPr>
          <p:cNvPr id="4" name="Title 3"/>
          <p:cNvSpPr>
            <a:spLocks noGrp="1"/>
          </p:cNvSpPr>
          <p:nvPr>
            <p:ph type="title"/>
          </p:nvPr>
        </p:nvSpPr>
        <p:spPr/>
        <p:txBody>
          <a:bodyPr/>
          <a:lstStyle/>
          <a:p>
            <a:r>
              <a:rPr lang="en-US" dirty="0" smtClean="0"/>
              <a:t>Data Model – CCW GVDB</a:t>
            </a:r>
            <a:endParaRPr lang="en-US" dirty="0"/>
          </a:p>
        </p:txBody>
      </p:sp>
      <p:pic>
        <p:nvPicPr>
          <p:cNvPr id="5" name="Picture 4"/>
          <p:cNvPicPr>
            <a:picLocks noChangeAspect="1"/>
          </p:cNvPicPr>
          <p:nvPr/>
        </p:nvPicPr>
        <p:blipFill>
          <a:blip r:embed="rId2"/>
          <a:stretch>
            <a:fillRect/>
          </a:stretch>
        </p:blipFill>
        <p:spPr>
          <a:xfrm>
            <a:off x="6085476" y="2348403"/>
            <a:ext cx="1402202" cy="902286"/>
          </a:xfrm>
          <a:prstGeom prst="rect">
            <a:avLst/>
          </a:prstGeom>
        </p:spPr>
      </p:pic>
    </p:spTree>
    <p:extLst>
      <p:ext uri="{BB962C8B-B14F-4D97-AF65-F5344CB8AC3E}">
        <p14:creationId xmlns:p14="http://schemas.microsoft.com/office/powerpoint/2010/main" val="38858738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1368315" y="915642"/>
            <a:ext cx="6407369" cy="3851621"/>
          </a:xfrm>
          <a:prstGeom prst="rect">
            <a:avLst/>
          </a:prstGeom>
        </p:spPr>
      </p:pic>
      <p:sp>
        <p:nvSpPr>
          <p:cNvPr id="2" name="Slide Number Placeholder 1"/>
          <p:cNvSpPr>
            <a:spLocks noGrp="1"/>
          </p:cNvSpPr>
          <p:nvPr>
            <p:ph type="sldNum" sz="quarter" idx="10"/>
          </p:nvPr>
        </p:nvSpPr>
        <p:spPr/>
        <p:txBody>
          <a:bodyPr/>
          <a:lstStyle/>
          <a:p>
            <a:fld id="{7022FF3C-310F-4809-A5BE-BC5BA8AA108D}" type="slidenum">
              <a:rPr lang="en-US" smtClean="0"/>
              <a:t>61</a:t>
            </a:fld>
            <a:endParaRPr lang="en-US" dirty="0"/>
          </a:p>
        </p:txBody>
      </p:sp>
      <p:sp>
        <p:nvSpPr>
          <p:cNvPr id="4" name="Title 3"/>
          <p:cNvSpPr>
            <a:spLocks noGrp="1"/>
          </p:cNvSpPr>
          <p:nvPr>
            <p:ph type="title"/>
          </p:nvPr>
        </p:nvSpPr>
        <p:spPr/>
        <p:txBody>
          <a:bodyPr/>
          <a:lstStyle/>
          <a:p>
            <a:r>
              <a:rPr lang="en-US" dirty="0" smtClean="0"/>
              <a:t>Ease </a:t>
            </a:r>
            <a:r>
              <a:rPr lang="en-US" dirty="0"/>
              <a:t>of </a:t>
            </a:r>
            <a:r>
              <a:rPr lang="en-US" dirty="0" smtClean="0"/>
              <a:t>Use</a:t>
            </a:r>
            <a:endParaRPr lang="en-US" dirty="0"/>
          </a:p>
        </p:txBody>
      </p:sp>
      <p:sp>
        <p:nvSpPr>
          <p:cNvPr id="3" name="TextBox 2"/>
          <p:cNvSpPr txBox="1"/>
          <p:nvPr/>
        </p:nvSpPr>
        <p:spPr>
          <a:xfrm>
            <a:off x="5358575" y="1415217"/>
            <a:ext cx="2368229" cy="661720"/>
          </a:xfrm>
          <a:prstGeom prst="rect">
            <a:avLst/>
          </a:prstGeom>
          <a:noFill/>
        </p:spPr>
        <p:txBody>
          <a:bodyPr wrap="square" rtlCol="0">
            <a:spAutoFit/>
          </a:bodyPr>
          <a:lstStyle/>
          <a:p>
            <a:pPr algn="ctr">
              <a:spcAft>
                <a:spcPts val="600"/>
              </a:spcAft>
            </a:pPr>
            <a:r>
              <a:rPr lang="en-US" sz="1600" dirty="0" smtClean="0">
                <a:solidFill>
                  <a:srgbClr val="595959"/>
                </a:solidFill>
                <a:latin typeface="+mj-lt"/>
              </a:rPr>
              <a:t>Very subjective!</a:t>
            </a:r>
          </a:p>
          <a:p>
            <a:pPr algn="ctr"/>
            <a:r>
              <a:rPr lang="en-US" sz="1600" u="sng" dirty="0" smtClean="0">
                <a:solidFill>
                  <a:srgbClr val="595959"/>
                </a:solidFill>
                <a:latin typeface="+mj-lt"/>
              </a:rPr>
              <a:t>Actual mileage may very!!</a:t>
            </a:r>
          </a:p>
        </p:txBody>
      </p:sp>
    </p:spTree>
    <p:extLst>
      <p:ext uri="{BB962C8B-B14F-4D97-AF65-F5344CB8AC3E}">
        <p14:creationId xmlns:p14="http://schemas.microsoft.com/office/powerpoint/2010/main" val="26693238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62</a:t>
            </a:fld>
            <a:endParaRPr lang="en-US"/>
          </a:p>
        </p:txBody>
      </p:sp>
      <p:sp>
        <p:nvSpPr>
          <p:cNvPr id="4" name="Title 3"/>
          <p:cNvSpPr>
            <a:spLocks noGrp="1"/>
          </p:cNvSpPr>
          <p:nvPr>
            <p:ph type="title"/>
          </p:nvPr>
        </p:nvSpPr>
        <p:spPr/>
        <p:txBody>
          <a:bodyPr/>
          <a:lstStyle/>
          <a:p>
            <a:r>
              <a:rPr lang="en-US" dirty="0" smtClean="0"/>
              <a:t>Average Run Times</a:t>
            </a:r>
            <a:endParaRPr lang="en-US" dirty="0"/>
          </a:p>
        </p:txBody>
      </p:sp>
      <p:pic>
        <p:nvPicPr>
          <p:cNvPr id="3" name="Picture 2"/>
          <p:cNvPicPr>
            <a:picLocks noChangeAspect="1"/>
          </p:cNvPicPr>
          <p:nvPr/>
        </p:nvPicPr>
        <p:blipFill>
          <a:blip r:embed="rId2"/>
          <a:stretch>
            <a:fillRect/>
          </a:stretch>
        </p:blipFill>
        <p:spPr>
          <a:xfrm>
            <a:off x="1165221" y="807154"/>
            <a:ext cx="6813558" cy="3960109"/>
          </a:xfrm>
          <a:prstGeom prst="rect">
            <a:avLst/>
          </a:prstGeom>
        </p:spPr>
      </p:pic>
    </p:spTree>
    <p:extLst>
      <p:ext uri="{BB962C8B-B14F-4D97-AF65-F5344CB8AC3E}">
        <p14:creationId xmlns:p14="http://schemas.microsoft.com/office/powerpoint/2010/main" val="25637425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63</a:t>
            </a:fld>
            <a:endParaRPr lang="en-US"/>
          </a:p>
        </p:txBody>
      </p:sp>
      <p:sp>
        <p:nvSpPr>
          <p:cNvPr id="3" name="Content Placeholder 2"/>
          <p:cNvSpPr>
            <a:spLocks noGrp="1"/>
          </p:cNvSpPr>
          <p:nvPr>
            <p:ph idx="1"/>
          </p:nvPr>
        </p:nvSpPr>
        <p:spPr>
          <a:xfrm>
            <a:off x="457200" y="813545"/>
            <a:ext cx="8229600" cy="4119402"/>
          </a:xfrm>
        </p:spPr>
        <p:txBody>
          <a:bodyPr>
            <a:normAutofit fontScale="92500" lnSpcReduction="10000"/>
          </a:bodyPr>
          <a:lstStyle/>
          <a:p>
            <a:r>
              <a:rPr lang="en-US" dirty="0" smtClean="0">
                <a:hlinkClick r:id="rId2"/>
              </a:rPr>
              <a:t>ResDAC@umn.edu </a:t>
            </a:r>
            <a:endParaRPr lang="en-US" dirty="0" smtClean="0"/>
          </a:p>
          <a:p>
            <a:r>
              <a:rPr lang="en-US" u="sng" dirty="0" smtClean="0">
                <a:hlinkClick r:id="rId3"/>
              </a:rPr>
              <a:t>ccwhelp@gdit.com</a:t>
            </a:r>
            <a:endParaRPr lang="en-US" dirty="0" smtClean="0"/>
          </a:p>
          <a:p>
            <a:r>
              <a:rPr lang="en-US" dirty="0" smtClean="0">
                <a:hlinkClick r:id="rId4"/>
              </a:rPr>
              <a:t>SasEbi@cms.hhs.gov</a:t>
            </a:r>
            <a:r>
              <a:rPr lang="en-US" dirty="0" smtClean="0"/>
              <a:t> </a:t>
            </a:r>
          </a:p>
          <a:p>
            <a:r>
              <a:rPr lang="en-US" dirty="0">
                <a:hlinkClick r:id="rId5"/>
              </a:rPr>
              <a:t>Desy_Support@cms.hhs.gov</a:t>
            </a:r>
            <a:r>
              <a:rPr lang="en-US" dirty="0"/>
              <a:t> </a:t>
            </a:r>
          </a:p>
          <a:p>
            <a:r>
              <a:rPr lang="en-US" dirty="0" smtClean="0">
                <a:hlinkClick r:id="rId6"/>
              </a:rPr>
              <a:t>CMSIDR_Support@cms.hhs.gov</a:t>
            </a:r>
            <a:r>
              <a:rPr lang="en-US" dirty="0" smtClean="0"/>
              <a:t> </a:t>
            </a:r>
          </a:p>
          <a:p>
            <a:r>
              <a:rPr lang="en-US" dirty="0" smtClean="0"/>
              <a:t> Quadrant II Activities</a:t>
            </a:r>
          </a:p>
          <a:p>
            <a:pPr lvl="1"/>
            <a:r>
              <a:rPr lang="en-US" dirty="0"/>
              <a:t>CDUG: </a:t>
            </a:r>
            <a:r>
              <a:rPr lang="en-US" dirty="0" smtClean="0"/>
              <a:t>	</a:t>
            </a:r>
            <a:r>
              <a:rPr lang="en-US" dirty="0" smtClean="0">
                <a:hlinkClick r:id="rId7"/>
              </a:rPr>
              <a:t>CDUG@cms.hhs.gov</a:t>
            </a:r>
            <a:r>
              <a:rPr lang="en-US" dirty="0" smtClean="0"/>
              <a:t> </a:t>
            </a:r>
          </a:p>
          <a:p>
            <a:pPr lvl="1"/>
            <a:r>
              <a:rPr lang="en-US" dirty="0" smtClean="0"/>
              <a:t>SUG: 	</a:t>
            </a:r>
            <a:r>
              <a:rPr lang="en-US" dirty="0" smtClean="0">
                <a:hlinkClick r:id="rId8"/>
              </a:rPr>
              <a:t>SUG@cms.hhs.gov</a:t>
            </a:r>
            <a:r>
              <a:rPr lang="en-US" dirty="0" smtClean="0"/>
              <a:t> </a:t>
            </a:r>
          </a:p>
          <a:p>
            <a:pPr lvl="1"/>
            <a:r>
              <a:rPr lang="en-US" dirty="0" smtClean="0"/>
              <a:t>IBUG: 	</a:t>
            </a:r>
            <a:r>
              <a:rPr lang="en-US" dirty="0" smtClean="0">
                <a:hlinkClick r:id="rId6"/>
              </a:rPr>
              <a:t>CMSIDR_Support@cms.hhs.gov</a:t>
            </a:r>
            <a:endParaRPr lang="en-US" dirty="0" smtClean="0"/>
          </a:p>
          <a:p>
            <a:pPr lvl="1"/>
            <a:r>
              <a:rPr lang="en-US" dirty="0" smtClean="0"/>
              <a:t>PIDUG:	</a:t>
            </a:r>
            <a:r>
              <a:rPr lang="en-US" dirty="0" smtClean="0">
                <a:hlinkClick r:id="rId9" tooltip="Email the Form"/>
              </a:rPr>
              <a:t>OnePIDUG@qssinc.com</a:t>
            </a:r>
            <a:endParaRPr lang="en-US" dirty="0" smtClean="0"/>
          </a:p>
          <a:p>
            <a:pPr lvl="1"/>
            <a:r>
              <a:rPr lang="en-US" dirty="0"/>
              <a:t>CMS Toastmasters: </a:t>
            </a:r>
            <a:r>
              <a:rPr lang="en-US" dirty="0">
                <a:hlinkClick r:id="rId10"/>
              </a:rPr>
              <a:t>http://</a:t>
            </a:r>
            <a:r>
              <a:rPr lang="en-US" dirty="0" smtClean="0">
                <a:hlinkClick r:id="rId10"/>
              </a:rPr>
              <a:t>8470.toastmastersclubs.org</a:t>
            </a:r>
            <a:r>
              <a:rPr lang="en-US" dirty="0" smtClean="0"/>
              <a:t> </a:t>
            </a:r>
          </a:p>
          <a:p>
            <a:endParaRPr lang="en-US" dirty="0"/>
          </a:p>
        </p:txBody>
      </p:sp>
      <p:sp>
        <p:nvSpPr>
          <p:cNvPr id="4" name="Title 3"/>
          <p:cNvSpPr>
            <a:spLocks noGrp="1"/>
          </p:cNvSpPr>
          <p:nvPr>
            <p:ph type="title"/>
          </p:nvPr>
        </p:nvSpPr>
        <p:spPr/>
        <p:txBody>
          <a:bodyPr/>
          <a:lstStyle/>
          <a:p>
            <a:r>
              <a:rPr lang="en-US" dirty="0" smtClean="0"/>
              <a:t>CMS Contacts</a:t>
            </a:r>
            <a:endParaRPr lang="en-US" dirty="0"/>
          </a:p>
        </p:txBody>
      </p:sp>
    </p:spTree>
    <p:extLst>
      <p:ext uri="{BB962C8B-B14F-4D97-AF65-F5344CB8AC3E}">
        <p14:creationId xmlns:p14="http://schemas.microsoft.com/office/powerpoint/2010/main" val="21111712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64</a:t>
            </a:fld>
            <a:endParaRPr lang="en-US"/>
          </a:p>
        </p:txBody>
      </p:sp>
      <p:sp>
        <p:nvSpPr>
          <p:cNvPr id="3" name="Content Placeholder 2"/>
          <p:cNvSpPr>
            <a:spLocks noGrp="1"/>
          </p:cNvSpPr>
          <p:nvPr>
            <p:ph idx="1"/>
          </p:nvPr>
        </p:nvSpPr>
        <p:spPr/>
        <p:txBody>
          <a:bodyPr/>
          <a:lstStyle/>
          <a:p>
            <a:pPr marL="0" indent="0">
              <a:buNone/>
            </a:pPr>
            <a:r>
              <a:rPr lang="en-US" dirty="0" smtClean="0"/>
              <a:t>Rick Andrews</a:t>
            </a:r>
            <a:br>
              <a:rPr lang="en-US" dirty="0" smtClean="0"/>
            </a:br>
            <a:r>
              <a:rPr lang="en-US" dirty="0" smtClean="0"/>
              <a:t>Office of the Actuary</a:t>
            </a:r>
            <a:br>
              <a:rPr lang="en-US" dirty="0" smtClean="0"/>
            </a:br>
            <a:r>
              <a:rPr lang="en-US" dirty="0" smtClean="0"/>
              <a:t>Centers for Medicare and Medicaid Services</a:t>
            </a:r>
            <a:br>
              <a:rPr lang="en-US" dirty="0" smtClean="0"/>
            </a:br>
            <a:r>
              <a:rPr lang="en-US" dirty="0" smtClean="0">
                <a:hlinkClick r:id="rId2"/>
              </a:rPr>
              <a:t>Richard.Andrews@cms.hhs.gov</a:t>
            </a:r>
            <a:r>
              <a:rPr lang="en-US" dirty="0" smtClean="0"/>
              <a:t/>
            </a:r>
            <a:br>
              <a:rPr lang="en-US" dirty="0" smtClean="0"/>
            </a:br>
            <a:r>
              <a:rPr lang="en-US" dirty="0" smtClean="0"/>
              <a:t>(410) 786-6395</a:t>
            </a:r>
          </a:p>
          <a:p>
            <a:endParaRPr lang="en-US" dirty="0"/>
          </a:p>
        </p:txBody>
      </p:sp>
      <p:sp>
        <p:nvSpPr>
          <p:cNvPr id="4" name="Title 3"/>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003195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199" y="813544"/>
            <a:ext cx="8471043" cy="4111541"/>
          </a:xfrm>
        </p:spPr>
        <p:txBody>
          <a:bodyPr>
            <a:normAutofit fontScale="92500" lnSpcReduction="10000"/>
          </a:bodyPr>
          <a:lstStyle/>
          <a:p>
            <a:r>
              <a:rPr lang="en-US" b="1" dirty="0" smtClean="0">
                <a:solidFill>
                  <a:schemeClr val="tx1"/>
                </a:solidFill>
              </a:rPr>
              <a:t>Google Search</a:t>
            </a:r>
            <a:endParaRPr lang="en-US" u="sng" dirty="0" smtClean="0">
              <a:solidFill>
                <a:srgbClr val="4C85B4"/>
              </a:solidFill>
            </a:endParaRPr>
          </a:p>
          <a:p>
            <a:pPr lvl="1"/>
            <a:r>
              <a:rPr lang="en-US" u="sng" dirty="0" smtClean="0">
                <a:solidFill>
                  <a:srgbClr val="0000FF"/>
                </a:solidFill>
                <a:hlinkClick r:id="rId2"/>
              </a:rPr>
              <a:t>“Partial Hospitalization Program” </a:t>
            </a:r>
            <a:r>
              <a:rPr lang="en-US" u="sng" dirty="0" err="1" smtClean="0">
                <a:solidFill>
                  <a:srgbClr val="0000FF"/>
                </a:solidFill>
                <a:hlinkClick r:id="rId2"/>
              </a:rPr>
              <a:t>site:cms.gov</a:t>
            </a:r>
            <a:endParaRPr lang="en-US" u="sng" dirty="0" smtClean="0">
              <a:solidFill>
                <a:srgbClr val="0000FF"/>
              </a:solidFill>
            </a:endParaRPr>
          </a:p>
          <a:p>
            <a:pPr lvl="2"/>
            <a:r>
              <a:rPr lang="en-US" sz="1600" dirty="0" smtClean="0">
                <a:solidFill>
                  <a:schemeClr val="tx1"/>
                </a:solidFill>
              </a:rPr>
              <a:t>Take note of the </a:t>
            </a:r>
            <a:r>
              <a:rPr lang="en-US" sz="1600" u="sng" dirty="0" smtClean="0">
                <a:solidFill>
                  <a:srgbClr val="0000FF"/>
                </a:solidFill>
              </a:rPr>
              <a:t>“Double quotes”</a:t>
            </a:r>
            <a:r>
              <a:rPr lang="en-US" sz="1600" dirty="0" smtClean="0">
                <a:solidFill>
                  <a:srgbClr val="0000FF"/>
                </a:solidFill>
              </a:rPr>
              <a:t> </a:t>
            </a:r>
            <a:r>
              <a:rPr lang="en-US" sz="1600" dirty="0" smtClean="0">
                <a:solidFill>
                  <a:schemeClr val="tx1"/>
                </a:solidFill>
              </a:rPr>
              <a:t>and </a:t>
            </a:r>
            <a:r>
              <a:rPr lang="en-US" sz="1600" u="sng" dirty="0" smtClean="0">
                <a:solidFill>
                  <a:srgbClr val="0000FF"/>
                </a:solidFill>
              </a:rPr>
              <a:t>site:[colon]</a:t>
            </a:r>
            <a:endParaRPr lang="en-US" sz="1600" u="sng" dirty="0">
              <a:solidFill>
                <a:srgbClr val="0000FF"/>
              </a:solidFill>
            </a:endParaRPr>
          </a:p>
          <a:p>
            <a:pPr>
              <a:spcBef>
                <a:spcPts val="800"/>
              </a:spcBef>
            </a:pPr>
            <a:r>
              <a:rPr lang="en-US" b="1" dirty="0" smtClean="0">
                <a:solidFill>
                  <a:schemeClr val="tx1"/>
                </a:solidFill>
              </a:rPr>
              <a:t>Medicare Learning Network</a:t>
            </a:r>
          </a:p>
          <a:p>
            <a:pPr lvl="1"/>
            <a:r>
              <a:rPr lang="en-US" u="sng" dirty="0" smtClean="0">
                <a:solidFill>
                  <a:srgbClr val="0000FF"/>
                </a:solidFill>
                <a:hlinkClick r:id="rId3"/>
              </a:rPr>
              <a:t>https</a:t>
            </a:r>
            <a:r>
              <a:rPr lang="en-US" u="sng" dirty="0">
                <a:solidFill>
                  <a:srgbClr val="0000FF"/>
                </a:solidFill>
                <a:hlinkClick r:id="rId3"/>
              </a:rPr>
              <a:t>://</a:t>
            </a:r>
            <a:r>
              <a:rPr lang="en-US" u="sng" dirty="0" smtClean="0">
                <a:solidFill>
                  <a:srgbClr val="0000FF"/>
                </a:solidFill>
                <a:hlinkClick r:id="rId3"/>
              </a:rPr>
              <a:t>www.cms.gov/MLNGenInfo  </a:t>
            </a:r>
            <a:endParaRPr lang="en-US" dirty="0" smtClean="0">
              <a:solidFill>
                <a:srgbClr val="0000FF"/>
              </a:solidFill>
            </a:endParaRPr>
          </a:p>
          <a:p>
            <a:r>
              <a:rPr lang="en-US" b="1" dirty="0" smtClean="0"/>
              <a:t>Medicare Claims Processing Manual</a:t>
            </a:r>
            <a:r>
              <a:rPr lang="en-US" sz="2800" b="1" dirty="0" smtClean="0"/>
              <a:t> </a:t>
            </a:r>
            <a:endParaRPr lang="en-US" sz="1600" b="1" dirty="0" smtClean="0"/>
          </a:p>
          <a:p>
            <a:pPr lvl="1"/>
            <a:r>
              <a:rPr lang="en-US" u="sng" dirty="0" smtClean="0">
                <a:solidFill>
                  <a:srgbClr val="0000FF"/>
                </a:solidFill>
                <a:hlinkClick r:id="rId4"/>
              </a:rPr>
              <a:t>https://www.cms.gov/Regulations-and-Guidance/Guidance/Manuals</a:t>
            </a:r>
            <a:endParaRPr lang="en-US" u="sng" dirty="0" smtClean="0">
              <a:solidFill>
                <a:srgbClr val="0000FF"/>
              </a:solidFill>
            </a:endParaRPr>
          </a:p>
          <a:p>
            <a:pPr>
              <a:spcBef>
                <a:spcPts val="1200"/>
              </a:spcBef>
            </a:pPr>
            <a:r>
              <a:rPr lang="en-US" b="1" dirty="0"/>
              <a:t>Medicare Benefit Policy </a:t>
            </a:r>
            <a:r>
              <a:rPr lang="en-US" b="1" dirty="0" smtClean="0"/>
              <a:t>Manual</a:t>
            </a:r>
          </a:p>
          <a:p>
            <a:pPr lvl="1"/>
            <a:r>
              <a:rPr lang="en-US" dirty="0">
                <a:solidFill>
                  <a:srgbClr val="0000FF"/>
                </a:solidFill>
                <a:hlinkClick r:id="rId4"/>
              </a:rPr>
              <a:t>https://</a:t>
            </a:r>
            <a:r>
              <a:rPr lang="en-US" dirty="0" smtClean="0">
                <a:solidFill>
                  <a:srgbClr val="0000FF"/>
                </a:solidFill>
                <a:hlinkClick r:id="rId4"/>
              </a:rPr>
              <a:t>www.cms.gov/Regulations-and-Guidance/Guidance/Manuals</a:t>
            </a:r>
            <a:r>
              <a:rPr lang="en-US" dirty="0" smtClean="0">
                <a:solidFill>
                  <a:srgbClr val="0000FF"/>
                </a:solidFill>
              </a:rPr>
              <a:t> </a:t>
            </a:r>
          </a:p>
          <a:p>
            <a:pPr>
              <a:spcBef>
                <a:spcPts val="1200"/>
              </a:spcBef>
            </a:pPr>
            <a:r>
              <a:rPr lang="en-US" b="1" dirty="0" smtClean="0"/>
              <a:t>CMS Data Navigator</a:t>
            </a:r>
          </a:p>
          <a:p>
            <a:pPr lvl="1"/>
            <a:r>
              <a:rPr lang="en-US" u="sng" dirty="0" smtClean="0">
                <a:solidFill>
                  <a:srgbClr val="0000FF"/>
                </a:solidFill>
                <a:hlinkClick r:id="rId5"/>
              </a:rPr>
              <a:t>https</a:t>
            </a:r>
            <a:r>
              <a:rPr lang="en-US" u="sng" dirty="0">
                <a:solidFill>
                  <a:srgbClr val="0000FF"/>
                </a:solidFill>
                <a:hlinkClick r:id="rId5"/>
              </a:rPr>
              <a:t>://</a:t>
            </a:r>
            <a:r>
              <a:rPr lang="en-US" u="sng" dirty="0" smtClean="0">
                <a:solidFill>
                  <a:srgbClr val="0000FF"/>
                </a:solidFill>
                <a:hlinkClick r:id="rId5"/>
              </a:rPr>
              <a:t>dnav.cms.gov</a:t>
            </a:r>
            <a:endParaRPr lang="en-US" u="sng" dirty="0" smtClean="0">
              <a:solidFill>
                <a:srgbClr val="0000FF"/>
              </a:solidFill>
            </a:endParaRPr>
          </a:p>
        </p:txBody>
      </p:sp>
      <p:sp>
        <p:nvSpPr>
          <p:cNvPr id="2" name="Title 1"/>
          <p:cNvSpPr>
            <a:spLocks noGrp="1"/>
          </p:cNvSpPr>
          <p:nvPr>
            <p:ph type="title"/>
          </p:nvPr>
        </p:nvSpPr>
        <p:spPr/>
        <p:txBody>
          <a:bodyPr/>
          <a:lstStyle/>
          <a:p>
            <a:r>
              <a:rPr lang="en-US" dirty="0" smtClean="0"/>
              <a:t>CMS Resources</a:t>
            </a:r>
            <a:endParaRPr lang="en-US" dirty="0"/>
          </a:p>
        </p:txBody>
      </p:sp>
      <p:sp>
        <p:nvSpPr>
          <p:cNvPr id="4" name="Down Arrow 3"/>
          <p:cNvSpPr/>
          <p:nvPr/>
        </p:nvSpPr>
        <p:spPr>
          <a:xfrm>
            <a:off x="4581321" y="857467"/>
            <a:ext cx="368596" cy="396949"/>
          </a:xfrm>
          <a:prstGeom prst="downArrow">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 name="Slide Number Placeholder 5"/>
          <p:cNvSpPr>
            <a:spLocks noGrp="1"/>
          </p:cNvSpPr>
          <p:nvPr>
            <p:ph type="sldNum" sz="quarter" idx="10"/>
          </p:nvPr>
        </p:nvSpPr>
        <p:spPr/>
        <p:txBody>
          <a:bodyPr/>
          <a:lstStyle/>
          <a:p>
            <a:fld id="{7022FF3C-310F-4809-A5BE-BC5BA8AA108D}" type="slidenum">
              <a:rPr lang="en-US" smtClean="0"/>
              <a:t>7</a:t>
            </a:fld>
            <a:endParaRPr lang="en-US" dirty="0"/>
          </a:p>
        </p:txBody>
      </p:sp>
    </p:spTree>
    <p:extLst>
      <p:ext uri="{BB962C8B-B14F-4D97-AF65-F5344CB8AC3E}">
        <p14:creationId xmlns:p14="http://schemas.microsoft.com/office/powerpoint/2010/main" val="2542491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199" y="813544"/>
            <a:ext cx="8471043" cy="3953719"/>
          </a:xfrm>
        </p:spPr>
        <p:txBody>
          <a:bodyPr>
            <a:normAutofit/>
          </a:bodyPr>
          <a:lstStyle/>
          <a:p>
            <a:r>
              <a:rPr lang="en-US" b="1" dirty="0" smtClean="0"/>
              <a:t>Federal </a:t>
            </a:r>
            <a:r>
              <a:rPr lang="en-US" b="1" dirty="0"/>
              <a:t>Register </a:t>
            </a:r>
          </a:p>
          <a:p>
            <a:pPr lvl="1"/>
            <a:r>
              <a:rPr lang="en-US" dirty="0">
                <a:solidFill>
                  <a:srgbClr val="0000FF"/>
                </a:solidFill>
                <a:hlinkClick r:id="rId2"/>
              </a:rPr>
              <a:t>https://www.federalregister.gov</a:t>
            </a:r>
            <a:r>
              <a:rPr lang="en-US" dirty="0">
                <a:solidFill>
                  <a:srgbClr val="0000FF"/>
                </a:solidFill>
              </a:rPr>
              <a:t> </a:t>
            </a:r>
          </a:p>
          <a:p>
            <a:r>
              <a:rPr lang="en-US" b="1" dirty="0" smtClean="0"/>
              <a:t>Research </a:t>
            </a:r>
            <a:r>
              <a:rPr lang="en-US" b="1" dirty="0"/>
              <a:t>Data Assistance Center</a:t>
            </a:r>
          </a:p>
          <a:p>
            <a:pPr lvl="1"/>
            <a:r>
              <a:rPr lang="en-US" u="sng" dirty="0">
                <a:solidFill>
                  <a:srgbClr val="0000FF"/>
                </a:solidFill>
                <a:hlinkClick r:id="rId3"/>
              </a:rPr>
              <a:t>https://</a:t>
            </a:r>
            <a:r>
              <a:rPr lang="en-US" u="sng" dirty="0" smtClean="0">
                <a:solidFill>
                  <a:srgbClr val="0000FF"/>
                </a:solidFill>
                <a:hlinkClick r:id="rId3"/>
              </a:rPr>
              <a:t>www.resdac.org</a:t>
            </a:r>
            <a:endParaRPr lang="en-US" u="sng" dirty="0" smtClean="0">
              <a:solidFill>
                <a:srgbClr val="0000FF"/>
              </a:solidFill>
            </a:endParaRPr>
          </a:p>
          <a:p>
            <a:r>
              <a:rPr lang="en-US" b="1" dirty="0"/>
              <a:t>Medicare Payment Advisory Commission</a:t>
            </a:r>
            <a:endParaRPr lang="en-US" dirty="0"/>
          </a:p>
          <a:p>
            <a:pPr lvl="1"/>
            <a:r>
              <a:rPr lang="en-US" u="sng" dirty="0">
                <a:solidFill>
                  <a:srgbClr val="0000FF"/>
                </a:solidFill>
              </a:rPr>
              <a:t>http://www.medpac.gov</a:t>
            </a:r>
          </a:p>
          <a:p>
            <a:r>
              <a:rPr lang="en-US" b="1" dirty="0" smtClean="0"/>
              <a:t>Medicare Administrative Contractors</a:t>
            </a:r>
          </a:p>
          <a:p>
            <a:pPr lvl="1">
              <a:tabLst>
                <a:tab pos="1657350" algn="l"/>
              </a:tabLst>
            </a:pPr>
            <a:r>
              <a:rPr lang="en-US" b="1" dirty="0" err="1" smtClean="0"/>
              <a:t>Noridian</a:t>
            </a:r>
            <a:r>
              <a:rPr lang="en-US" b="1" dirty="0" smtClean="0"/>
              <a:t>:	</a:t>
            </a:r>
            <a:r>
              <a:rPr lang="en-US" dirty="0" smtClean="0">
                <a:hlinkClick r:id="rId4"/>
              </a:rPr>
              <a:t>https://med.noridianmedicare.com</a:t>
            </a:r>
            <a:endParaRPr lang="en-US" dirty="0" smtClean="0"/>
          </a:p>
          <a:p>
            <a:pPr lvl="1">
              <a:tabLst>
                <a:tab pos="1657350" algn="l"/>
              </a:tabLst>
            </a:pPr>
            <a:r>
              <a:rPr lang="en-US" b="1" dirty="0" err="1" smtClean="0"/>
              <a:t>Novitas</a:t>
            </a:r>
            <a:r>
              <a:rPr lang="en-US" b="1" dirty="0" smtClean="0"/>
              <a:t>: 	</a:t>
            </a:r>
            <a:r>
              <a:rPr lang="en-US" dirty="0" smtClean="0">
                <a:hlinkClick r:id="rId5"/>
              </a:rPr>
              <a:t>https</a:t>
            </a:r>
            <a:r>
              <a:rPr lang="en-US" dirty="0">
                <a:hlinkClick r:id="rId5"/>
              </a:rPr>
              <a:t>://</a:t>
            </a:r>
            <a:r>
              <a:rPr lang="en-US" dirty="0" smtClean="0">
                <a:hlinkClick r:id="rId5"/>
              </a:rPr>
              <a:t>www.novitas-solutions.com</a:t>
            </a:r>
            <a:r>
              <a:rPr lang="en-US" dirty="0" smtClean="0"/>
              <a:t>  </a:t>
            </a:r>
            <a:endParaRPr lang="en-US" u="sng" dirty="0" smtClean="0">
              <a:solidFill>
                <a:srgbClr val="4C85B4"/>
              </a:solidFill>
            </a:endParaRPr>
          </a:p>
        </p:txBody>
      </p:sp>
      <p:sp>
        <p:nvSpPr>
          <p:cNvPr id="2" name="Title 1"/>
          <p:cNvSpPr>
            <a:spLocks noGrp="1"/>
          </p:cNvSpPr>
          <p:nvPr>
            <p:ph type="title"/>
          </p:nvPr>
        </p:nvSpPr>
        <p:spPr/>
        <p:txBody>
          <a:bodyPr/>
          <a:lstStyle/>
          <a:p>
            <a:r>
              <a:rPr lang="en-US" dirty="0" smtClean="0"/>
              <a:t>Other Resources</a:t>
            </a:r>
            <a:endParaRPr lang="en-US" dirty="0"/>
          </a:p>
        </p:txBody>
      </p:sp>
      <p:sp>
        <p:nvSpPr>
          <p:cNvPr id="6" name="Slide Number Placeholder 5"/>
          <p:cNvSpPr>
            <a:spLocks noGrp="1"/>
          </p:cNvSpPr>
          <p:nvPr>
            <p:ph type="sldNum" sz="quarter" idx="10"/>
          </p:nvPr>
        </p:nvSpPr>
        <p:spPr/>
        <p:txBody>
          <a:bodyPr/>
          <a:lstStyle/>
          <a:p>
            <a:fld id="{7022FF3C-310F-4809-A5BE-BC5BA8AA108D}" type="slidenum">
              <a:rPr lang="en-US" smtClean="0"/>
              <a:t>8</a:t>
            </a:fld>
            <a:endParaRPr lang="en-US" dirty="0"/>
          </a:p>
        </p:txBody>
      </p:sp>
    </p:spTree>
    <p:extLst>
      <p:ext uri="{BB962C8B-B14F-4D97-AF65-F5344CB8AC3E}">
        <p14:creationId xmlns:p14="http://schemas.microsoft.com/office/powerpoint/2010/main" val="47079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022FF3C-310F-4809-A5BE-BC5BA8AA108D}" type="slidenum">
              <a:rPr lang="en-US" smtClean="0"/>
              <a:t>9</a:t>
            </a:fld>
            <a:endParaRPr lang="en-US"/>
          </a:p>
        </p:txBody>
      </p:sp>
      <p:sp>
        <p:nvSpPr>
          <p:cNvPr id="3" name="Content Placeholder 2"/>
          <p:cNvSpPr>
            <a:spLocks noGrp="1"/>
          </p:cNvSpPr>
          <p:nvPr>
            <p:ph idx="1"/>
          </p:nvPr>
        </p:nvSpPr>
        <p:spPr>
          <a:xfrm>
            <a:off x="457200" y="813545"/>
            <a:ext cx="8229600" cy="3953718"/>
          </a:xfrm>
        </p:spPr>
        <p:txBody>
          <a:bodyPr>
            <a:normAutofit/>
          </a:bodyPr>
          <a:lstStyle/>
          <a:p>
            <a:r>
              <a:rPr lang="en-US" b="1" dirty="0" smtClean="0"/>
              <a:t>Research, Statistics, Data, and Systems</a:t>
            </a:r>
            <a:endParaRPr lang="en-US" b="1" dirty="0" smtClean="0">
              <a:hlinkClick r:id="rId2"/>
            </a:endParaRPr>
          </a:p>
          <a:p>
            <a:pPr lvl="1"/>
            <a:r>
              <a:rPr lang="en-US" dirty="0" smtClean="0">
                <a:hlinkClick r:id="rId2"/>
              </a:rPr>
              <a:t>Files For Order General Information</a:t>
            </a:r>
            <a:endParaRPr lang="en-US" dirty="0">
              <a:hlinkClick r:id="rId2"/>
            </a:endParaRPr>
          </a:p>
          <a:p>
            <a:pPr lvl="1"/>
            <a:r>
              <a:rPr lang="en-US" dirty="0" smtClean="0">
                <a:hlinkClick r:id="rId3"/>
              </a:rPr>
              <a:t>Medicare Statistical Supplement</a:t>
            </a:r>
            <a:endParaRPr lang="en-US" dirty="0" smtClean="0"/>
          </a:p>
          <a:p>
            <a:pPr lvl="1"/>
            <a:r>
              <a:rPr lang="en-US" dirty="0" smtClean="0">
                <a:hlinkClick r:id="rId4"/>
              </a:rPr>
              <a:t>CMS Program Statistics</a:t>
            </a:r>
            <a:endParaRPr lang="en-US" dirty="0" smtClean="0"/>
          </a:p>
          <a:p>
            <a:pPr lvl="1"/>
            <a:r>
              <a:rPr lang="en-US" dirty="0" smtClean="0">
                <a:hlinkClick r:id="rId5"/>
              </a:rPr>
              <a:t>Rates and Statistics</a:t>
            </a:r>
            <a:r>
              <a:rPr lang="en-US" dirty="0" smtClean="0"/>
              <a:t> </a:t>
            </a:r>
          </a:p>
          <a:p>
            <a:pPr lvl="1"/>
            <a:r>
              <a:rPr lang="en-US" dirty="0" smtClean="0">
                <a:hlinkClick r:id="rId6"/>
              </a:rPr>
              <a:t>Trustees Report</a:t>
            </a:r>
            <a:r>
              <a:rPr lang="en-US" dirty="0" smtClean="0"/>
              <a:t> </a:t>
            </a:r>
          </a:p>
        </p:txBody>
      </p:sp>
      <p:sp>
        <p:nvSpPr>
          <p:cNvPr id="4" name="Title 3"/>
          <p:cNvSpPr>
            <a:spLocks noGrp="1"/>
          </p:cNvSpPr>
          <p:nvPr>
            <p:ph type="title"/>
          </p:nvPr>
        </p:nvSpPr>
        <p:spPr/>
        <p:txBody>
          <a:bodyPr/>
          <a:lstStyle/>
          <a:p>
            <a:r>
              <a:rPr lang="en-US" dirty="0" smtClean="0"/>
              <a:t>Additional CMS Links for Data Analysis</a:t>
            </a:r>
            <a:endParaRPr lang="en-US" dirty="0"/>
          </a:p>
        </p:txBody>
      </p:sp>
    </p:spTree>
    <p:extLst>
      <p:ext uri="{BB962C8B-B14F-4D97-AF65-F5344CB8AC3E}">
        <p14:creationId xmlns:p14="http://schemas.microsoft.com/office/powerpoint/2010/main" val="28903172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4&quot;&gt;&lt;property id=&quot;20148&quot; value=&quot;5&quot;/&gt;&lt;property id=&quot;20300&quot; value=&quot;Slide 1 - &amp;quot;Tips for Developing Research Projects at CMS &amp;quot;&quot;/&gt;&lt;property id=&quot;20307&quot; value=&quot;397&quot;/&gt;&lt;/object&gt;&lt;object type=&quot;3&quot; unique_id=&quot;10005&quot;&gt;&lt;property id=&quot;20148&quot; value=&quot;5&quot;/&gt;&lt;property id=&quot;20300&quot; value=&quot;Slide 4 - &amp;quot;Possible Resources&amp;quot;&quot;/&gt;&lt;property id=&quot;20307&quot; value=&quot;390&quot;/&gt;&lt;/object&gt;&lt;object type=&quot;3&quot; unique_id=&quot;10008&quot;&gt;&lt;property id=&quot;20148&quot; value=&quot;5&quot;/&gt;&lt;property id=&quot;20300&quot; value=&quot;Slide 6 - &amp;quot;Specifications Example&amp;quot;&quot;/&gt;&lt;property id=&quot;20307&quot; value=&quot;395&quot;/&gt;&lt;/object&gt;&lt;object type=&quot;3&quot; unique_id=&quot;48599&quot;&gt;&lt;property id=&quot;20148&quot; value=&quot;5&quot;/&gt;&lt;property id=&quot;20300&quot; value=&quot;Slide 2 - &amp;quot;Disclaimer&amp;quot;&quot;/&gt;&lt;property id=&quot;20307&quot; value=&quot;399&quot;/&gt;&lt;/object&gt;&lt;object type=&quot;3&quot; unique_id=&quot;48600&quot;&gt;&lt;property id=&quot;20148&quot; value=&quot;5&quot;/&gt;&lt;property id=&quot;20300&quot; value=&quot;Slide 20 - &amp;quot;Revenue Center Details&amp;quot;&quot;/&gt;&lt;property id=&quot;20307&quot; value=&quot;398&quot;/&gt;&lt;/object&gt;&lt;object type=&quot;3&quot; unique_id=&quot;48633&quot;&gt;&lt;property id=&quot;20148&quot; value=&quot;5&quot;/&gt;&lt;property id=&quot;20300&quot; value=&quot;Slide 7 - &amp;quot;CMS Resources&amp;quot;&quot;/&gt;&lt;property id=&quot;20307&quot; value=&quot;400&quot;/&gt;&lt;/object&gt;&lt;object type=&quot;3&quot; unique_id=&quot;48671&quot;&gt;&lt;property id=&quot;20148&quot; value=&quot;5&quot;/&gt;&lt;property id=&quot;20300&quot; value=&quot;Slide 11 - &amp;quot;Medicare Claims Processing Manual &amp;quot;&quot;/&gt;&lt;property id=&quot;20307&quot; value=&quot;402&quot;/&gt;&lt;/object&gt;&lt;object type=&quot;3&quot; unique_id=&quot;49089&quot;&gt;&lt;property id=&quot;20148&quot; value=&quot;5&quot;/&gt;&lt;property id=&quot;20300&quot; value=&quot;Slide 10 - &amp;quot;MLN Article and Processing Manual&amp;quot;&quot;/&gt;&lt;property id=&quot;20307&quot; value=&quot;405&quot;/&gt;&lt;/object&gt;&lt;object type=&quot;3&quot; unique_id=&quot;49220&quot;&gt;&lt;property id=&quot;20148&quot; value=&quot;5&quot;/&gt;&lt;property id=&quot;20300&quot; value=&quot;Slide 21 - &amp;quot;Acceptable PHP Revenue Codes&amp;quot;&quot;/&gt;&lt;property id=&quot;20307&quot; value=&quot;407&quot;/&gt;&lt;/object&gt;&lt;object type=&quot;3&quot; unique_id=&quot;49312&quot;&gt;&lt;property id=&quot;20148&quot; value=&quot;5&quot;/&gt;&lt;property id=&quot;20300&quot; value=&quot;Slide 22 - &amp;quot;Desired Statistics&amp;quot;&quot;/&gt;&lt;property id=&quot;20307&quot; value=&quot;408&quot;/&gt;&lt;/object&gt;&lt;object type=&quot;3&quot; unique_id=&quot;50025&quot;&gt;&lt;property id=&quot;20148&quot; value=&quot;5&quot;/&gt;&lt;property id=&quot;20300&quot; value=&quot;Slide 23 - &amp;quot;Fee-For-Service (FFS) Data Systems&amp;quot;&quot;/&gt;&lt;property id=&quot;20307&quot; value=&quot;415&quot;/&gt;&lt;/object&gt;&lt;object type=&quot;3&quot; unique_id=&quot;50095&quot;&gt;&lt;property id=&quot;20148&quot; value=&quot;5&quot;/&gt;&lt;property id=&quot;20300&quot; value=&quot;Slide 48 - &amp;quot;CMS Data Center (CDC)&amp;quot;&quot;/&gt;&lt;property id=&quot;20307&quot; value=&quot;416&quot;/&gt;&lt;/object&gt;&lt;object type=&quot;3&quot; unique_id=&quot;56328&quot;&gt;&lt;property id=&quot;20148&quot; value=&quot;5&quot;/&gt;&lt;property id=&quot;20300&quot; value=&quot;Slide 19 - &amp;quot;PHP Spec Recap - Claim Codes Needed&amp;quot;&quot;/&gt;&lt;property id=&quot;20307&quot; value=&quot;448&quot;/&gt;&lt;/object&gt;&lt;object type=&quot;3&quot; unique_id=&quot;85004&quot;&gt;&lt;property id=&quot;20148&quot; value=&quot;5&quot;/&gt;&lt;property id=&quot;20300&quot; value=&quot;Slide 29 - &amp;quot;Research Data Assistance Center (ResDAC)&amp;quot;&quot;/&gt;&lt;property id=&quot;20307&quot; value=&quot;512&quot;/&gt;&lt;/object&gt;&lt;object type=&quot;3&quot; unique_id=&quot;86874&quot;&gt;&lt;property id=&quot;20148&quot; value=&quot;5&quot;/&gt;&lt;property id=&quot;20300&quot; value=&quot;Slide 30&quot;/&gt;&lt;property id=&quot;20307&quot; value=&quot;518&quot;/&gt;&lt;/object&gt;&lt;object type=&quot;3&quot; unique_id=&quot;86875&quot;&gt;&lt;property id=&quot;20148&quot; value=&quot;5&quot;/&gt;&lt;property id=&quot;20300&quot; value=&quot;Slide 31&quot;/&gt;&lt;property id=&quot;20307&quot; value=&quot;519&quot;/&gt;&lt;/object&gt;&lt;object type=&quot;3&quot; unique_id=&quot;86877&quot;&gt;&lt;property id=&quot;20148&quot; value=&quot;5&quot;/&gt;&lt;property id=&quot;20300&quot; value=&quot;Slide 33 - &amp;quot;ResDAC Claim Type Code Table&amp;quot;&quot;/&gt;&lt;property id=&quot;20307&quot; value=&quot;521&quot;/&gt;&lt;/object&gt;&lt;object type=&quot;3&quot; unique_id=&quot;88599&quot;&gt;&lt;property id=&quot;20148&quot; value=&quot;5&quot;/&gt;&lt;property id=&quot;20300&quot; value=&quot;Slide 37 - &amp;quot;IDR Data Dictionaries &amp;amp; Data Models&amp;quot;&quot;/&gt;&lt;property id=&quot;20307&quot; value=&quot;524&quot;/&gt;&lt;/object&gt;&lt;object type=&quot;3&quot; unique_id=&quot;91924&quot;&gt;&lt;property id=&quot;20148&quot; value=&quot;5&quot;/&gt;&lt;property id=&quot;20300&quot; value=&quot;Slide 50 - &amp;quot;Virtual Research Data Center (VRDC)&amp;quot;&quot;/&gt;&lt;property id=&quot;20307&quot; value=&quot;528&quot;/&gt;&lt;/object&gt;&lt;object type=&quot;3&quot; unique_id=&quot;92380&quot;&gt;&lt;property id=&quot;20148&quot; value=&quot;5&quot;/&gt;&lt;property id=&quot;20300&quot; value=&quot;Slide 53 - &amp;quot;IDR - FFS Claims&amp;quot;&quot;/&gt;&lt;property id=&quot;20307&quot; value=&quot;530&quot;/&gt;&lt;/object&gt;&lt;object type=&quot;3&quot; unique_id=&quot;92381&quot;&gt;&lt;property id=&quot;20148&quot; value=&quot;5&quot;/&gt;&lt;property id=&quot;20300&quot; value=&quot;Slide 54 - &amp;quot;VRDC/CCW - FFS Claims&amp;quot;&quot;/&gt;&lt;property id=&quot;20307&quot; value=&quot;531&quot;/&gt;&lt;/object&gt;&lt;object type=&quot;3&quot; unique_id=&quot;92526&quot;&gt;&lt;property id=&quot;20148&quot; value=&quot;5&quot;/&gt;&lt;property id=&quot;20300&quot; value=&quot;Slide 51 - &amp;quot;IDR Virtual Data Mart Inventory (partial)&amp;quot;&quot;/&gt;&lt;property id=&quot;20307&quot; value=&quot;532&quot;/&gt;&lt;/object&gt;&lt;object type=&quot;3&quot; unique_id=&quot;92814&quot;&gt;&lt;property id=&quot;20148&quot; value=&quot;5&quot;/&gt;&lt;property id=&quot;20300&quot; value=&quot;Slide 52 - &amp;quot;CCW SAS Data Set Inventory (partial)&amp;quot;&quot;/&gt;&lt;property id=&quot;20307&quot; value=&quot;533&quot;/&gt;&lt;/object&gt;&lt;object type=&quot;3&quot; unique_id=&quot;93015&quot;&gt;&lt;property id=&quot;20148&quot; value=&quot;5&quot;/&gt;&lt;property id=&quot;20300&quot; value=&quot;Slide 27 - &amp;quot;NCH Claim Type Code&amp;quot;&quot;/&gt;&lt;property id=&quot;20307&quot; value=&quot;534&quot;/&gt;&lt;/object&gt;&lt;object type=&quot;3&quot; unique_id=&quot;93935&quot;&gt;&lt;property id=&quot;20148&quot; value=&quot;5&quot;/&gt;&lt;property id=&quot;20300&quot; value=&quot;Slide 5 - &amp;quot;Environments &amp;amp; Systems&amp;quot;&quot;/&gt;&lt;property id=&quot;20307&quot; value=&quot;535&quot;/&gt;&lt;/object&gt;&lt;object type=&quot;3&quot; unique_id=&quot;94093&quot;&gt;&lt;property id=&quot;20148&quot; value=&quot;5&quot;/&gt;&lt;property id=&quot;20300&quot; value=&quot;Slide 36 - &amp;quot;CCW Data Dictionaries &amp;amp; Data Models&amp;quot;&quot;/&gt;&lt;property id=&quot;20307&quot; value=&quot;536&quot;/&gt;&lt;/object&gt;&lt;object type=&quot;3&quot; unique_id=&quot;94412&quot;&gt;&lt;property id=&quot;20148&quot; value=&quot;5&quot;/&gt;&lt;property id=&quot;20300&quot; value=&quot;Slide 26 - &amp;quot;NCH Record Information Facility (RIF)&amp;quot;&quot;/&gt;&lt;property id=&quot;20307&quot; value=&quot;537&quot;/&gt;&lt;/object&gt;&lt;object type=&quot;3&quot; unique_id=&quot;94413&quot;&gt;&lt;property id=&quot;20148&quot; value=&quot;5&quot;/&gt;&lt;property id=&quot;20300&quot; value=&quot;Slide 28 - &amp;quot;NCH Claim Type Code Table&amp;quot;&quot;/&gt;&lt;property id=&quot;20307&quot; value=&quot;538&quot;/&gt;&lt;/object&gt;&lt;object type=&quot;3&quot; unique_id=&quot;94414&quot;&gt;&lt;property id=&quot;20148&quot; value=&quot;5&quot;/&gt;&lt;property id=&quot;20300&quot; value=&quot;Slide 32&quot;/&gt;&lt;property id=&quot;20307&quot; value=&quot;539&quot;/&gt;&lt;/object&gt;&lt;object type=&quot;3&quot; unique_id=&quot;94581&quot;&gt;&lt;property id=&quot;20148&quot; value=&quot;5&quot;/&gt;&lt;property id=&quot;20300&quot; value=&quot;Slide 34 - &amp;quot;https://www.ccwdata.org&amp;quot;&quot;/&gt;&lt;property id=&quot;20307&quot; value=&quot;540&quot;/&gt;&lt;/object&gt;&lt;object type=&quot;3&quot; unique_id=&quot;94727&quot;&gt;&lt;property id=&quot;20148&quot; value=&quot;5&quot;/&gt;&lt;property id=&quot;20300&quot; value=&quot;Slide 49 - &amp;quot;CDC Web-based Tools&amp;quot;&quot;/&gt;&lt;property id=&quot;20307&quot; value=&quot;541&quot;/&gt;&lt;/object&gt;&lt;object type=&quot;3&quot; unique_id=&quot;95858&quot;&gt;&lt;property id=&quot;20148&quot; value=&quot;5&quot;/&gt;&lt;property id=&quot;20300&quot; value=&quot;Slide 55 - &amp;quot;Data Model - IDR Medicare View&amp;quot;&quot;/&gt;&lt;property id=&quot;20307&quot; value=&quot;542&quot;/&gt;&lt;/object&gt;&lt;object type=&quot;3&quot; unique_id=&quot;96009&quot;&gt;&lt;property id=&quot;20148&quot; value=&quot;5&quot;/&gt;&lt;property id=&quot;20300&quot; value=&quot;Slide 56 - &amp;quot;Data Model – IDR Access Layer&amp;quot;&quot;/&gt;&lt;property id=&quot;20307&quot; value=&quot;543&quot;/&gt;&lt;/object&gt;&lt;object type=&quot;3&quot; unique_id=&quot;96163&quot;&gt;&lt;property id=&quot;20148&quot; value=&quot;5&quot;/&gt;&lt;property id=&quot;20300&quot; value=&quot;Slide 58 - &amp;quot;Data Model – CCW Oracle Tables&amp;quot;&quot;/&gt;&lt;property id=&quot;20307&quot; value=&quot;544&quot;/&gt;&lt;/object&gt;&lt;object type=&quot;3&quot; unique_id=&quot;96476&quot;&gt;&lt;property id=&quot;20148&quot; value=&quot;5&quot;/&gt;&lt;property id=&quot;20300&quot; value=&quot;Slide 59 - &amp;quot;Data Model – CCW RIF&amp;quot;&quot;/&gt;&lt;property id=&quot;20307&quot; value=&quot;545&quot;/&gt;&lt;/object&gt;&lt;object type=&quot;3&quot; unique_id=&quot;96477&quot;&gt;&lt;property id=&quot;20148&quot; value=&quot;5&quot;/&gt;&lt;property id=&quot;20300&quot; value=&quot;Slide 60 - &amp;quot;Data Model – CCW GVDB&amp;quot;&quot;/&gt;&lt;property id=&quot;20307&quot; value=&quot;546&quot;/&gt;&lt;/object&gt;&lt;object type=&quot;3&quot; unique_id=&quot;97846&quot;&gt;&lt;property id=&quot;20148&quot; value=&quot;5&quot;/&gt;&lt;property id=&quot;20300&quot; value=&quot;Slide 14 - &amp;quot;Federal Register &amp;quot;&quot;/&gt;&lt;property id=&quot;20307&quot; value=&quot;550&quot;/&gt;&lt;/object&gt;&lt;object type=&quot;3&quot; unique_id=&quot;97847&quot;&gt;&lt;property id=&quot;20148&quot; value=&quot;5&quot;/&gt;&lt;property id=&quot;20300&quot; value=&quot;Slide 46 - &amp;quot;Data Extract System (DESY)&amp;quot;&quot;/&gt;&lt;property id=&quot;20307&quot; value=&quot;548&quot;/&gt;&lt;/object&gt;&lt;object type=&quot;3&quot; unique_id=&quot;97848&quot;&gt;&lt;property id=&quot;20148&quot; value=&quot;5&quot;/&gt;&lt;property id=&quot;20300&quot; value=&quot;Slide 63 - &amp;quot;CMS Contacts&amp;quot;&quot;/&gt;&lt;property id=&quot;20307&quot; value=&quot;549&quot;/&gt;&lt;/object&gt;&lt;object type=&quot;3&quot; unique_id=&quot;98585&quot;&gt;&lt;property id=&quot;20148&quot; value=&quot;5&quot;/&gt;&lt;property id=&quot;20300&quot; value=&quot;Slide 8 - &amp;quot;Other Resources&amp;quot;&quot;/&gt;&lt;property id=&quot;20307&quot; value=&quot;551&quot;/&gt;&lt;/object&gt;&lt;object type=&quot;3&quot; unique_id=&quot;99649&quot;&gt;&lt;property id=&quot;20148&quot; value=&quot;5&quot;/&gt;&lt;property id=&quot;20300&quot; value=&quot;Slide 15 - &amp;quot;Medicare Payment Advisory Commission (MedPAC)&amp;quot;&quot;/&gt;&lt;property id=&quot;20307&quot; value=&quot;554&quot;/&gt;&lt;/object&gt;&lt;object type=&quot;3&quot; unique_id=&quot;100239&quot;&gt;&lt;property id=&quot;20148&quot; value=&quot;5&quot;/&gt;&lt;property id=&quot;20300&quot; value=&quot;Slide 24 - &amp;quot;CMS Form 1450 - Institutional Claim &amp;quot;&quot;/&gt;&lt;property id=&quot;20307&quot; value=&quot;556&quot;/&gt;&lt;/object&gt;&lt;object type=&quot;3&quot; unique_id=&quot;100240&quot;&gt;&lt;property id=&quot;20148&quot; value=&quot;5&quot;/&gt;&lt;property id=&quot;20300&quot; value=&quot;Slide 25 - &amp;quot;NCH – Institutional File Layout&amp;quot;&quot;/&gt;&lt;property id=&quot;20307&quot; value=&quot;557&quot;/&gt;&lt;/object&gt;&lt;object type=&quot;3&quot; unique_id=&quot;100241&quot;&gt;&lt;property id=&quot;20148&quot; value=&quot;5&quot;/&gt;&lt;property id=&quot;20300&quot; value=&quot;Slide 43 - &amp;quot;Flow of NCH Data&amp;quot;&quot;/&gt;&lt;property id=&quot;20307&quot; value=&quot;558&quot;/&gt;&lt;/object&gt;&lt;object type=&quot;3&quot; unique_id=&quot;100242&quot;&gt;&lt;property id=&quot;20148&quot; value=&quot;5&quot;/&gt;&lt;property id=&quot;20300&quot; value=&quot;Slide 45 - &amp;quot;SAF (Final Action) Files&amp;quot;&quot;/&gt;&lt;property id=&quot;20307&quot; value=&quot;559&quot;/&gt;&lt;/object&gt;&lt;object type=&quot;3&quot; unique_id=&quot;100834&quot;&gt;&lt;property id=&quot;20148&quot; value=&quot;5&quot;/&gt;&lt;property id=&quot;20300&quot; value=&quot;Slide 17 - &amp;quot;SAS Training Course&amp;quot;&quot;/&gt;&lt;property id=&quot;20307&quot; value=&quot;560&quot;/&gt;&lt;/object&gt;&lt;object type=&quot;3&quot; unique_id=&quot;100835&quot;&gt;&lt;property id=&quot;20148&quot; value=&quot;5&quot;/&gt;&lt;property id=&quot;20300&quot; value=&quot;Slide 18 - &amp;quot;SAS Programming with Medicare Administrative Data&amp;quot;&quot;/&gt;&lt;property id=&quot;20307&quot; value=&quot;561&quot;/&gt;&lt;/object&gt;&lt;object type=&quot;3&quot; unique_id=&quot;101798&quot;&gt;&lt;property id=&quot;20148&quot; value=&quot;5&quot;/&gt;&lt;property id=&quot;20300&quot; value=&quot;Slide 3 - &amp;quot;The 7 Habits of Highly Effective People&amp;quot;&quot;/&gt;&lt;property id=&quot;20307&quot; value=&quot;563&quot;/&gt;&lt;/object&gt;&lt;object type=&quot;3&quot; unique_id=&quot;102320&quot;&gt;&lt;property id=&quot;20148&quot; value=&quot;5&quot;/&gt;&lt;property id=&quot;20300&quot; value=&quot;Slide 44 - &amp;quot;NCH A6 Flat File Examples&amp;quot;&quot;/&gt;&lt;property id=&quot;20307&quot; value=&quot;564&quot;/&gt;&lt;/object&gt;&lt;object type=&quot;3&quot; unique_id=&quot;102520&quot;&gt;&lt;property id=&quot;20148&quot; value=&quot;5&quot;/&gt;&lt;property id=&quot;20300&quot; value=&quot;Slide 47 - &amp;quot;COBOL CopyBooks and SAS Input Statements&amp;quot;&quot;/&gt;&lt;property id=&quot;20307&quot; value=&quot;565&quot;/&gt;&lt;/object&gt;&lt;object type=&quot;3&quot; unique_id=&quot;103393&quot;&gt;&lt;property id=&quot;20148&quot; value=&quot;5&quot;/&gt;&lt;property id=&quot;20300&quot; value=&quot;Slide 16 - &amp;quot;Example: MedPAC Report to Congress&amp;quot;&quot;/&gt;&lt;property id=&quot;20307&quot; value=&quot;566&quot;/&gt;&lt;/object&gt;&lt;object type=&quot;3&quot; unique_id=&quot;105802&quot;&gt;&lt;property id=&quot;20148&quot; value=&quot;5&quot;/&gt;&lt;property id=&quot;20300&quot; value=&quot;Slide 61 - &amp;quot;Ease of Use&amp;quot;&quot;/&gt;&lt;property id=&quot;20307&quot; value=&quot;569&quot;/&gt;&lt;/object&gt;&lt;object type=&quot;3&quot; unique_id=&quot;106016&quot;&gt;&lt;property id=&quot;20148&quot; value=&quot;5&quot;/&gt;&lt;property id=&quot;20300&quot; value=&quot;Slide 57 - &amp;quot;Third Normal Form Example&amp;quot;&quot;/&gt;&lt;property id=&quot;20307&quot; value=&quot;570&quot;/&gt;&lt;/object&gt;&lt;object type=&quot;3&quot; unique_id=&quot;106375&quot;&gt;&lt;property id=&quot;20148&quot; value=&quot;5&quot;/&gt;&lt;property id=&quot;20300&quot; value=&quot;Slide 9 - &amp;quot;Additional CMS Links for Data Analysis&amp;quot;&quot;/&gt;&lt;property id=&quot;20307&quot; value=&quot;571&quot;/&gt;&lt;/object&gt;&lt;object type=&quot;3&quot; unique_id=&quot;106809&quot;&gt;&lt;property id=&quot;20148&quot; value=&quot;5&quot;/&gt;&lt;property id=&quot;20300&quot; value=&quot;Slide 13 - &amp;quot;Medicare Administrative Contractors&amp;quot;&quot;/&gt;&lt;property id=&quot;20307&quot; value=&quot;572&quot;/&gt;&lt;/object&gt;&lt;object type=&quot;3&quot; unique_id=&quot;107103&quot;&gt;&lt;property id=&quot;20148&quot; value=&quot;5&quot;/&gt;&lt;property id=&quot;20300&quot; value=&quot;Slide 62 - &amp;quot;Average Run Times&amp;quot;&quot;/&gt;&lt;property id=&quot;20307&quot; value=&quot;574&quot;/&gt;&lt;/object&gt;&lt;object type=&quot;3&quot; unique_id=&quot;107104&quot;&gt;&lt;property id=&quot;20148&quot; value=&quot;5&quot;/&gt;&lt;property id=&quot;20300&quot; value=&quot;Slide 64 - &amp;quot;Questions&amp;quot;&quot;/&gt;&lt;property id=&quot;20307&quot; value=&quot;573&quot;/&gt;&lt;/object&gt;&lt;object type=&quot;3&quot; unique_id=&quot;107663&quot;&gt;&lt;property id=&quot;20148&quot; value=&quot;5&quot;/&gt;&lt;property id=&quot;20300&quot; value=&quot;Slide 38 - &amp;quot;IDR Data Dictionary User Interface&amp;quot;&quot;/&gt;&lt;property id=&quot;20307&quot; value=&quot;575&quot;/&gt;&lt;/object&gt;&lt;object type=&quot;3&quot; unique_id=&quot;107664&quot;&gt;&lt;property id=&quot;20148&quot; value=&quot;5&quot;/&gt;&lt;property id=&quot;20300&quot; value=&quot;Slide 39&quot;/&gt;&lt;property id=&quot;20307&quot; value=&quot;578&quot;/&gt;&lt;/object&gt;&lt;object type=&quot;3&quot; unique_id=&quot;107665&quot;&gt;&lt;property id=&quot;20148&quot; value=&quot;5&quot;/&gt;&lt;property id=&quot;20300&quot; value=&quot;Slide 40&quot;/&gt;&lt;property id=&quot;20307&quot; value=&quot;579&quot;/&gt;&lt;/object&gt;&lt;object type=&quot;3&quot; unique_id=&quot;107666&quot;&gt;&lt;property id=&quot;20148&quot; value=&quot;5&quot;/&gt;&lt;property id=&quot;20300&quot; value=&quot;Slide 41&quot;/&gt;&lt;property id=&quot;20307&quot; value=&quot;577&quot;/&gt;&lt;/object&gt;&lt;object type=&quot;3&quot; unique_id=&quot;107667&quot;&gt;&lt;property id=&quot;20148&quot; value=&quot;5&quot;/&gt;&lt;property id=&quot;20300&quot; value=&quot;Slide 42&quot;/&gt;&lt;property id=&quot;20307&quot; value=&quot;576&quot;/&gt;&lt;/object&gt;&lt;object type=&quot;3&quot; unique_id=&quot;108171&quot;&gt;&lt;property id=&quot;20148&quot; value=&quot;5&quot;/&gt;&lt;property id=&quot;20300&quot; value=&quot;Slide 35 - &amp;quot;CCW Resource Center&amp;quot;&quot;/&gt;&lt;property id=&quot;20307&quot; value=&quot;580&quot;/&gt;&lt;/object&gt;&lt;object type=&quot;3&quot; unique_id=&quot;108440&quot;&gt;&lt;property id=&quot;20148&quot; value=&quot;5&quot;/&gt;&lt;property id=&quot;20300&quot; value=&quot;Slide 12 - &amp;quot;Medicare Coverage Database&amp;quot;&quot;/&gt;&lt;property id=&quot;20307&quot; value=&quot;581&quot;/&gt;&lt;/object&gt;&lt;/object&gt;&lt;object type=&quot;8&quot; unique_id=&quot;10018&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 name="HTML_SHAPEINFO" val="&lt;ThreeDShapeInfo&gt;&lt;uuid val=&quot;&quot;/&gt;&lt;isInvalidForFieldText val=&quot;0&quot;/&gt;&lt;Image&gt;&lt;filename val=&quot;C:\Users\A2ZZ\AppData\Local\Temp\1\~CaEDA3\data\asimages\{9683D3EC-3020-4E61-8578-F00E6A4B266B}_18.png&quot;/&gt;&lt;left val=&quot;266&quot;/&gt;&lt;top val=&quot;132&quot;/&gt;&lt;width val=&quot;188&quot;/&gt;&lt;height val=&quot;68&quot;/&gt;&lt;hasText val=&quot;1&quot;/&gt;&lt;/Image&gt;&lt;/ThreeDShape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 name="HTML_SHAPEINFO" val="&lt;ThreeDShapeInfo&gt;&lt;uuid val=&quot;&quot;/&gt;&lt;isInvalidForFieldText val=&quot;0&quot;/&gt;&lt;Image&gt;&lt;filename val=&quot;C:\Users\A2ZZ\AppData\Local\Temp\1\~CaEDA3\data\asimages\{1BF6CFD6-8C72-445C-98D7-DF5BA5CF6103}_18.png&quot;/&gt;&lt;left val=&quot;502&quot;/&gt;&lt;top val=&quot;227&quot;/&gt;&lt;width val=&quot;188&quot;/&gt;&lt;height val=&quot;68&quot;/&gt;&lt;hasText val=&quot;1&quot;/&gt;&lt;/Image&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quot;/&gt;&lt;isInvalidForFieldText val=&quot;0&quot;/&gt;&lt;Image&gt;&lt;filename val=&quot;C:\Users\A2ZZ\AppData\Local\Temp\1\~CaEDA3\data\asimages\{87D344D4-6BE5-43A1-817A-CD024E450E96}_19.png&quot;/&gt;&lt;left val=&quot;677&quot;/&gt;&lt;top val=&quot;505&quot;/&gt;&lt;width val=&quot;218&quot;/&gt;&lt;height val=&quot;32&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 name="HTML_SHAPEINFO" val="&lt;ThreeDShapeInfo&gt;&lt;uuid val=&quot;&quot;/&gt;&lt;isInvalidForFieldText val=&quot;0&quot;/&gt;&lt;Image&gt;&lt;filename val=&quot;C:\Users\A2ZZ\AppData\Local\Temp\1\~CaEDA3\data\asimages\{F9881762-5B9B-4552-8DA6-4762D2EFC5C8}_19.png&quot;/&gt;&lt;left val=&quot;46&quot;/&gt;&lt;top val=&quot;25&quot;/&gt;&lt;width val=&quot;848&quot;/&gt;&lt;height val=&quot;93&quot;/&gt;&lt;hasText val=&quot;1&quot;/&gt;&lt;/Image&gt;&lt;/ThreeDShape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quot;/&gt;&lt;isInvalidForFieldText val=&quot;0&quot;/&gt;&lt;Image&gt;&lt;filename val=&quot;C:\Users\A2ZZ\AppData\Local\Temp\1\~CaEDA3\data\asimages\{5ADBD1B2-15FC-447E-8C85-8D468F0F57E0}_19.png&quot;/&gt;&lt;left val=&quot;245&quot;/&gt;&lt;top val=&quot;339&quot;/&gt;&lt;width val=&quot;25&quot;/&gt;&lt;height val=&quot;24&quot;/&gt;&lt;hasText val=&quot;1&quot;/&gt;&lt;/Image&gt;&lt;/ThreeDShape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quot;/&gt;&lt;isInvalidForFieldText val=&quot;0&quot;/&gt;&lt;Image&gt;&lt;filename val=&quot;C:\Users\A2ZZ\AppData\Local\Temp\1\~CaEDA3\data\asimages\{47A6BBC3-C6F9-4986-8FA8-F0E714803DEA}_19.png&quot;/&gt;&lt;left val=&quot;209&quot;/&gt;&lt;top val=&quot;339&quot;/&gt;&lt;width val=&quot;25&quot;/&gt;&lt;height val=&quot;24&quot;/&gt;&lt;hasText val=&quot;1&quot;/&gt;&lt;/Image&gt;&lt;/ThreeDShape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quot;/&gt;&lt;isInvalidForFieldText val=&quot;0&quot;/&gt;&lt;Image&gt;&lt;filename val=&quot;C:\Users\A2ZZ\AppData\Local\Temp\1\~CaEDA3\data\asimages\{5F7AD83B-34A1-4DC5-9577-3C7F095D390F}_19.png&quot;/&gt;&lt;left val=&quot;245&quot;/&gt;&lt;top val=&quot;357&quot;/&gt;&lt;width val=&quot;25&quot;/&gt;&lt;height val=&quot;24&quot;/&gt;&lt;hasText val=&quot;1&quot;/&gt;&lt;/Image&gt;&lt;/ThreeDShape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quot;/&gt;&lt;isInvalidForFieldText val=&quot;0&quot;/&gt;&lt;Image&gt;&lt;filename val=&quot;C:\Users\A2ZZ\AppData\Local\Temp\1\~CaEDA3\data\asimages\{0992F914-D5A2-4C72-803A-8A97749E8FCC}_19.png&quot;/&gt;&lt;left val=&quot;209&quot;/&gt;&lt;top val=&quot;356&quot;/&gt;&lt;width val=&quot;25&quot;/&gt;&lt;height val=&quot;24&quot;/&gt;&lt;hasText val=&quot;1&quot;/&gt;&lt;/Image&gt;&lt;/ThreeDShape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quot;/&gt;&lt;/TableIndex&gt;&lt;/ShapeTextInfo&gt;"/>
  <p:tag name="HTML_SHAPEINFO" val="&lt;ThreeDShapeInfo&gt;&lt;uuid val=&quot;&quot;/&gt;&lt;isInvalidForFieldText val=&quot;0&quot;/&gt;&lt;Image&gt;&lt;filename val=&quot;C:\Users\A2ZZ\AppData\Local\Temp\1\~CaEDA3\data\asimages\{74A60326-F5AE-4F86-BF99-8343ECEA2A6C}_19.png&quot;/&gt;&lt;left val=&quot;121&quot;/&gt;&lt;top val=&quot;288&quot;/&gt;&lt;width val=&quot;71&quot;/&gt;&lt;height val=&quot;42&quot;/&gt;&lt;hasText val=&quot;1&quot;/&gt;&lt;/Image&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HTML_SHAPEINFO" val="&lt;ThreeDShapeInfo&gt;&lt;uuid val=&quot;&quot;/&gt;&lt;isInvalidForFieldText val=&quot;0&quot;/&gt;&lt;Image&gt;&lt;filename val=&quot;C:\Users\A2ZZ\AppData\Local\Temp\1\~CaEDA3\data\asimages\{AAA0DF58-12AA-4008-A508-48507049C25D}_19.png&quot;/&gt;&lt;left val=&quot;120&quot;/&gt;&lt;top val=&quot;339&quot;/&gt;&lt;width val=&quot;71&quot;/&gt;&lt;height val=&quot;42&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HTML_SHAPEINFO" val="&lt;ThreeDShapeInfo&gt;&lt;uuid val=&quot;&quot;/&gt;&lt;isInvalidForFieldText val=&quot;0&quot;/&gt;&lt;Image&gt;&lt;filename val=&quot;C:\Users\A2ZZ\AppData\Local\Temp\1\~CaEDA3\data\asimages\{9B609D46-60F0-4AB2-989A-82FA98C5538C}_19.png&quot;/&gt;&lt;left val=&quot;121&quot;/&gt;&lt;top val=&quot;390&quot;/&gt;&lt;width val=&quot;71&quot;/&gt;&lt;height val=&quot;42&quot;/&gt;&lt;hasText val=&quot;1&quot;/&gt;&lt;/Image&gt;&lt;/ThreeDShape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HTML_SHAPEINFO" val="&lt;ThreeDShapeInfo&gt;&lt;uuid val=&quot;&quot;/&gt;&lt;isInvalidForFieldText val=&quot;0&quot;/&gt;&lt;Image&gt;&lt;filename val=&quot;C:\Users\A2ZZ\AppData\Local\Temp\1\~CaEDA3\data\asimages\{7A619FF0-89A8-453E-9CF1-97A7845F0D4C}_19.png&quot;/&gt;&lt;left val=&quot;298&quot;/&gt;&lt;top val=&quot;288&quot;/&gt;&lt;width val=&quot;71&quot;/&gt;&lt;height val=&quot;42&quot;/&gt;&lt;hasText val=&quot;1&quot;/&gt;&lt;/Image&gt;&lt;/ThreeDShape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HTML_SHAPEINFO" val="&lt;ThreeDShapeInfo&gt;&lt;uuid val=&quot;&quot;/&gt;&lt;isInvalidForFieldText val=&quot;0&quot;/&gt;&lt;Image&gt;&lt;filename val=&quot;C:\Users\A2ZZ\AppData\Local\Temp\1\~CaEDA3\data\asimages\{6DAEC390-4DAB-4C8A-9CB2-B78060C541D4}_19.png&quot;/&gt;&lt;left val=&quot;298&quot;/&gt;&lt;top val=&quot;339&quot;/&gt;&lt;width val=&quot;71&quot;/&gt;&lt;height val=&quot;42&quot;/&gt;&lt;hasText val=&quot;1&quot;/&gt;&lt;/Image&gt;&lt;/ThreeDShape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HTML_SHAPEINFO" val="&lt;ThreeDShapeInfo&gt;&lt;uuid val=&quot;&quot;/&gt;&lt;isInvalidForFieldText val=&quot;0&quot;/&gt;&lt;Image&gt;&lt;filename val=&quot;C:\Users\A2ZZ\AppData\Local\Temp\1\~CaEDA3\data\asimages\{4CBE92C5-A5EC-46DE-B3CB-6A1B8C4B084A}_19.png&quot;/&gt;&lt;left val=&quot;207&quot;/&gt;&lt;top val=&quot;339&quot;/&gt;&lt;width val=&quot;73&quot;/&gt;&lt;height val=&quot;42&quot;/&gt;&lt;hasText val=&quot;1&quot;/&gt;&lt;/Image&gt;&lt;/ThreeDShape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TableIndex row=&quot;1&quot; col=&quot;2&quot;&gt;&lt;linesCount val=&quot;1&quot;/&gt;&lt;lineCharCount val=&quot;25&quot;/&gt;&lt;/TableIndex&gt;&lt;TableIndex row=&quot;1&quot; col=&quot;3&quot;&gt;&lt;linesCount val=&quot;1&quot;/&gt;&lt;lineCharCount val=&quot;25&quot;/&gt;&lt;/TableIndex&gt;&lt;TableIndex row=&quot;1&quot; col=&quot;4&quot;&gt;&lt;linesCount val=&quot;1&quot;/&gt;&lt;lineCharCount val=&quot;25&quot;/&gt;&lt;/TableIndex&gt;&lt;TableIndex row=&quot;1&quot; col=&quot;5&quot;&gt;&lt;linesCount val=&quot;1&quot;/&gt;&lt;lineCharCount val=&quot;25&quot;/&gt;&lt;/TableIndex&gt;&lt;TableIndex row=&quot;2&quot; col=&quot;1&quot;&gt;&lt;linesCount val=&quot;2&quot;/&gt;&lt;lineCharCount val=&quot;4&quot;/&gt;&lt;lineCharCount val=&quot;4&quot;/&gt;&lt;/TableIndex&gt;&lt;TableIndex row=&quot;2&quot; col=&quot;2&quot;&gt;&lt;linesCount val=&quot;2&quot;/&gt;&lt;lineCharCount val=&quot;4&quot;/&gt;&lt;lineCharCount val=&quot;4&quot;/&gt;&lt;/TableIndex&gt;&lt;TableIndex row=&quot;2&quot; col=&quot;3&quot;&gt;&lt;linesCount val=&quot;1&quot;/&gt;&lt;lineCharCount val=&quot;5&quot;/&gt;&lt;/TableIndex&gt;&lt;TableIndex row=&quot;2&quot; col=&quot;4&quot;&gt;&lt;linesCount val=&quot;2&quot;/&gt;&lt;lineCharCount val=&quot;5&quot;/&gt;&lt;lineCharCount val=&quot;3&quot;/&gt;&lt;/TableIndex&gt;&lt;TableIndex row=&quot;2&quot; col=&quot;5&quot;&gt;&lt;linesCount val=&quot;2&quot;/&gt;&lt;lineCharCount val=&quot;4&quot;/&gt;&lt;lineCharCount val=&quot;3&quot;/&gt;&lt;/TableIndex&gt;&lt;TableIndex row=&quot;3&quot; col=&quot;1&quot;&gt;&lt;linesCount val=&quot;1&quot;/&gt;&lt;lineCharCount val=&quot;1&quot;/&gt;&lt;/TableIndex&gt;&lt;TableIndex row=&quot;3&quot; col=&quot;2&quot;&gt;&lt;linesCount val=&quot;0&quot;/&gt;&lt;/TableIndex&gt;&lt;TableIndex row=&quot;3&quot; col=&quot;3&quot;&gt;&lt;linesCount val=&quot;0&quot;/&gt;&lt;/TableIndex&gt;&lt;TableIndex row=&quot;3&quot; col=&quot;4&quot;&gt;&lt;linesCount val=&quot;0&quot;/&gt;&lt;/TableIndex&gt;&lt;TableIndex row=&quot;3&quot; col=&quot;5&quot;&gt;&lt;linesCount val=&quot;0&quot;/&gt;&lt;/TableIndex&gt;&lt;TableIndex row=&quot;4&quot; col=&quot;1&quot;&gt;&lt;linesCount val=&quot;1&quot;/&gt;&lt;lineCharCount val=&quot;1&quot;/&gt;&lt;/TableIndex&gt;&lt;TableIndex row=&quot;4&quot; col=&quot;2&quot;&gt;&lt;linesCount val=&quot;0&quot;/&gt;&lt;/TableIndex&gt;&lt;TableIndex row=&quot;4&quot; col=&quot;3&quot;&gt;&lt;linesCount val=&quot;0&quot;/&gt;&lt;/TableIndex&gt;&lt;TableIndex row=&quot;4&quot; col=&quot;4&quot;&gt;&lt;linesCount val=&quot;0&quot;/&gt;&lt;/TableIndex&gt;&lt;TableIndex row=&quot;4&quot; col=&quot;5&quot;&gt;&lt;linesCount val=&quot;0&quot;/&gt;&lt;/TableIndex&gt;&lt;TableIndex row=&quot;5&quot; col=&quot;1&quot;&gt;&lt;linesCount val=&quot;1&quot;/&gt;&lt;lineCharCount val=&quot;1&quot;/&gt;&lt;/TableIndex&gt;&lt;TableIndex row=&quot;5&quot; col=&quot;2&quot;&gt;&lt;linesCount val=&quot;0&quot;/&gt;&lt;/TableIndex&gt;&lt;TableIndex row=&quot;5&quot; col=&quot;3&quot;&gt;&lt;linesCount val=&quot;0&quot;/&gt;&lt;/TableIndex&gt;&lt;TableIndex row=&quot;5&quot; col=&quot;4&quot;&gt;&lt;linesCount val=&quot;0&quot;/&gt;&lt;/TableIndex&gt;&lt;TableIndex row=&quot;5&quot; col=&quot;5&quot;&gt;&lt;linesCount val=&quot;0&quot;/&gt;&lt;/TableIndex&gt;&lt;TableIndex row=&quot;6&quot; col=&quot;1&quot;&gt;&lt;linesCount val=&quot;1&quot;/&gt;&lt;lineCharCount val=&quot;2&quot;/&gt;&lt;/TableIndex&gt;&lt;TableIndex row=&quot;6&quot; col=&quot;2&quot;&gt;&lt;linesCount val=&quot;0&quot;/&gt;&lt;/TableIndex&gt;&lt;TableIndex row=&quot;6&quot; col=&quot;3&quot;&gt;&lt;linesCount val=&quot;0&quot;/&gt;&lt;/TableIndex&gt;&lt;TableIndex row=&quot;6&quot; col=&quot;4&quot;&gt;&lt;linesCount val=&quot;0&quot;/&gt;&lt;/TableIndex&gt;&lt;TableIndex row=&quot;6&quot; col=&quot;5&quot;&gt;&lt;linesCount val=&quot;0&quot;/&gt;&lt;/TableIndex&gt;&lt;TableIndex row=&quot;7&quot; col=&quot;1&quot;&gt;&lt;linesCount val=&quot;1&quot;/&gt;&lt;lineCharCount val=&quot;2&quot;/&gt;&lt;/TableIndex&gt;&lt;TableIndex row=&quot;7&quot; col=&quot;2&quot;&gt;&lt;linesCount val=&quot;0&quot;/&gt;&lt;/TableIndex&gt;&lt;TableIndex row=&quot;7&quot; col=&quot;3&quot;&gt;&lt;linesCount val=&quot;0&quot;/&gt;&lt;/TableIndex&gt;&lt;TableIndex row=&quot;7&quot; col=&quot;4&quot;&gt;&lt;linesCount val=&quot;0&quot;/&gt;&lt;/TableIndex&gt;&lt;TableIndex row=&quot;7&quot; col=&quot;5&quot;&gt;&lt;linesCount val=&quot;0&quot;/&gt;&lt;/TableIndex&gt;&lt;TableIndex row=&quot;8&quot; col=&quot;1&quot;&gt;&lt;linesCount val=&quot;1&quot;/&gt;&lt;lineCharCount val=&quot;2&quot;/&gt;&lt;/TableIndex&gt;&lt;TableIndex row=&quot;8&quot; col=&quot;2&quot;&gt;&lt;linesCount val=&quot;0&quot;/&gt;&lt;/TableIndex&gt;&lt;TableIndex row=&quot;8&quot; col=&quot;3&quot;&gt;&lt;linesCount val=&quot;0&quot;/&gt;&lt;/TableIndex&gt;&lt;TableIndex row=&quot;8&quot; col=&quot;4&quot;&gt;&lt;linesCount val=&quot;0&quot;/&gt;&lt;/TableIndex&gt;&lt;TableIndex row=&quot;8&quot; col=&quot;5&quot;&gt;&lt;linesCount val=&quot;0&quot;/&gt;&lt;/TableIndex&gt;&lt;TableIndex row=&quot;9&quot; col=&quot;1&quot;&gt;&lt;linesCount val=&quot;1&quot;/&gt;&lt;lineCharCount val=&quot;2&quot;/&gt;&lt;/TableIndex&gt;&lt;TableIndex row=&quot;9&quot; col=&quot;2&quot;&gt;&lt;linesCount val=&quot;0&quot;/&gt;&lt;/TableIndex&gt;&lt;TableIndex row=&quot;9&quot; col=&quot;3&quot;&gt;&lt;linesCount val=&quot;0&quot;/&gt;&lt;/TableIndex&gt;&lt;TableIndex row=&quot;9&quot; col=&quot;4&quot;&gt;&lt;linesCount val=&quot;0&quot;/&gt;&lt;/TableIndex&gt;&lt;TableIndex row=&quot;9&quot; col=&quot;5&quot;&gt;&lt;linesCount val=&quot;0&quot;/&gt;&lt;/TableIndex&gt;&lt;/ShapeTextInfo&gt;"/>
  <p:tag name="HTML_SHAPEINFO" val="&lt;ThreeDShapeInfo&gt;&lt;uuid val=&quot;&quot;/&gt;&lt;isInvalidForFieldText val=&quot;0&quot;/&gt;&lt;Image&gt;&lt;filename val=&quot;C:\Users\A2ZZ\AppData\Local\Temp\1\~CaEDA3\data\asimages\{81ADD84A-4F81-4D59-8DB7-11434B4B4BA9}_19.png&quot;/&gt;&lt;left val=&quot;426&quot;/&gt;&lt;top val=&quot;218&quot;/&gt;&lt;width val=&quot;265&quot;/&gt;&lt;height val=&quot;212&quot;/&gt;&lt;hasText val=&quot;1&quot;/&gt;&lt;/Image&gt;&lt;/ThreeDShape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HTML_AUTOSHAPE_INFO" val="&lt;ThreeDShapeInfo&gt;&lt;uuid val=&quot;{10BE7F60-F4B6-4902-BAE5-43BF260EF374}&quot;/&gt;&lt;isInvalidForFieldText val=&quot;1&quot;/&gt;&lt;Image&gt;&lt;filename val=&quot;C:\Users\A2ZZ\AppData\Local\Temp\1\~CaEDA3\data\asimages\{10BE7F60-F4B6-4902-BAE5-43BF260EF374}_19_S.png&quot;/&gt;&lt;left val=&quot;702&quot;/&gt;&lt;top val=&quot;202&quot;/&gt;&lt;width val=&quot;54&quot;/&gt;&lt;height val=&quot;56&quot;/&gt;&lt;hasText val=&quot;0&quot;/&gt;&lt;/Image&gt;&lt;Image&gt;&lt;filename val=&quot;C:\Users\A2ZZ\AppData\Local\Temp\1\~CaEDA3\data\asimages\{10BE7F60-F4B6-4902-BAE5-43BF260EF374}_19_T.png&quot;/&gt;&lt;left val=&quot;702&quot;/&gt;&lt;top val=&quot;202&quot;/&gt;&lt;width val=&quot;54&quot;/&gt;&lt;height val=&quot;56&quot;/&gt;&lt;hasText val=&quot;1&quot;/&gt;&lt;/Image&gt;&lt;/ThreeDShape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 name="HTML_SHAPEINFO" val="&lt;ThreeDShapeInfo&gt;&lt;uuid val=&quot;&quot;/&gt;&lt;isInvalidForFieldText val=&quot;0&quot;/&gt;&lt;Image&gt;&lt;filename val=&quot;C:\Users\A2ZZ\AppData\Local\Temp\1\~CaEDA3\data\asimages\{FB82DCDC-EE46-43B8-899D-41C846774AF3}_19.png&quot;/&gt;&lt;left val=&quot;120&quot;/&gt;&lt;top val=&quot;203&quot;/&gt;&lt;width val=&quot;253&quot;/&gt;&lt;height val=&quot;39&quot;/&gt;&lt;hasText val=&quot;1&quot;/&gt;&lt;/Image&gt;&lt;/ThreeDShape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HTML_AUTOSHAPE_INFO" val="&lt;ThreeDShapeInfo&gt;&lt;uuid val=&quot;{643CB3E5-C8A1-45FF-B4FC-3A627DFC4FB5}&quot;/&gt;&lt;isInvalidForFieldText val=&quot;1&quot;/&gt;&lt;Image&gt;&lt;filename val=&quot;C:\Users\A2ZZ\AppData\Local\Temp\1\~CaEDA3\data\asimages\{643CB3E5-C8A1-45FF-B4FC-3A627DFC4FB5}_19_S.png&quot;/&gt;&lt;left val=&quot;389&quot;/&gt;&lt;top val=&quot;427&quot;/&gt;&lt;width val=&quot;54&quot;/&gt;&lt;height val=&quot;54&quot;/&gt;&lt;hasText val=&quot;0&quot;/&gt;&lt;/Image&gt;&lt;Image&gt;&lt;filename val=&quot;C:\Users\A2ZZ\AppData\Local\Temp\1\~CaEDA3\data\asimages\{643CB3E5-C8A1-45FF-B4FC-3A627DFC4FB5}_19_T.png&quot;/&gt;&lt;left val=&quot;389&quot;/&gt;&lt;top val=&quot;427&quot;/&gt;&lt;width val=&quot;54&quot;/&gt;&lt;height val=&quot;54&quot;/&gt;&lt;hasText val=&quot;1&quot;/&gt;&lt;/Image&gt;&lt;/ThreeDShape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9&quot;/&gt;&lt;/TableIndex&gt;&lt;TableIndex row=&quot;1&quot; col=&quot;2&quot;&gt;&lt;linesCount val=&quot;1&quot;/&gt;&lt;lineCharCount val=&quot;59&quot;/&gt;&lt;/TableIndex&gt;&lt;TableIndex row=&quot;1&quot; col=&quot;3&quot;&gt;&lt;linesCount val=&quot;1&quot;/&gt;&lt;lineCharCount val=&quot;59&quot;/&gt;&lt;/TableIndex&gt;&lt;TableIndex row=&quot;1&quot; col=&quot;4&quot;&gt;&lt;linesCount val=&quot;1&quot;/&gt;&lt;lineCharCount val=&quot;59&quot;/&gt;&lt;/TableIndex&gt;&lt;TableIndex row=&quot;1&quot; col=&quot;5&quot;&gt;&lt;linesCount val=&quot;1&quot;/&gt;&lt;lineCharCount val=&quot;59&quot;/&gt;&lt;/TableIndex&gt;&lt;TableIndex row=&quot;1&quot; col=&quot;6&quot;&gt;&lt;linesCount val=&quot;1&quot;/&gt;&lt;lineCharCount val=&quot;59&quot;/&gt;&lt;/TableIndex&gt;&lt;TableIndex row=&quot;1&quot; col=&quot;7&quot;&gt;&lt;linesCount val=&quot;1&quot;/&gt;&lt;lineCharCount val=&quot;59&quot;/&gt;&lt;/TableIndex&gt;&lt;TableIndex row=&quot;1&quot; col=&quot;8&quot;&gt;&lt;linesCount val=&quot;1&quot;/&gt;&lt;lineCharCount val=&quot;59&quot;/&gt;&lt;/TableIndex&gt;&lt;TableIndex row=&quot;1&quot; col=&quot;9&quot;&gt;&lt;linesCount val=&quot;1&quot;/&gt;&lt;lineCharCount val=&quot;59&quot;/&gt;&lt;/TableIndex&gt;&lt;TableIndex row=&quot;1&quot; col=&quot;10&quot;&gt;&lt;linesCount val=&quot;1&quot;/&gt;&lt;lineCharCount val=&quot;59&quot;/&gt;&lt;/TableIndex&gt;&lt;TableIndex row=&quot;1&quot; col=&quot;11&quot;&gt;&lt;linesCount val=&quot;1&quot;/&gt;&lt;lineCharCount val=&quot;59&quot;/&gt;&lt;/TableIndex&gt;&lt;TableIndex row=&quot;1&quot; col=&quot;12&quot;&gt;&lt;linesCount val=&quot;1&quot;/&gt;&lt;lineCharCount val=&quot;59&quot;/&gt;&lt;/TableIndex&gt;&lt;TableIndex row=&quot;1&quot; col=&quot;13&quot;&gt;&lt;linesCount val=&quot;1&quot;/&gt;&lt;lineCharCount val=&quot;59&quot;/&gt;&lt;/TableIndex&gt;&lt;TableIndex row=&quot;1&quot; col=&quot;14&quot;&gt;&lt;linesCount val=&quot;1&quot;/&gt;&lt;lineCharCount val=&quot;59&quot;/&gt;&lt;/TableIndex&gt;&lt;TableIndex row=&quot;1&quot; col=&quot;15&quot;&gt;&lt;linesCount val=&quot;1&quot;/&gt;&lt;lineCharCount val=&quot;59&quot;/&gt;&lt;/TableIndex&gt;&lt;TableIndex row=&quot;1&quot; col=&quot;16&quot;&gt;&lt;linesCount val=&quot;1&quot;/&gt;&lt;lineCharCount val=&quot;59&quot;/&gt;&lt;/TableIndex&gt;&lt;TableIndex row=&quot;1&quot; col=&quot;17&quot;&gt;&lt;linesCount val=&quot;1&quot;/&gt;&lt;lineCharCount val=&quot;59&quot;/&gt;&lt;/TableIndex&gt;&lt;TableIndex row=&quot;1&quot; col=&quot;18&quot;&gt;&lt;linesCount val=&quot;1&quot;/&gt;&lt;lineCharCount val=&quot;59&quot;/&gt;&lt;/TableIndex&gt;&lt;TableIndex row=&quot;2&quot; col=&quot;1&quot;&gt;&lt;linesCount val=&quot;1&quot;/&gt;&lt;lineCharCount val=&quot;7&quot;/&gt;&lt;/TableIndex&gt;&lt;TableIndex row=&quot;2&quot; col=&quot;2&quot;&gt;&lt;linesCount val=&quot;1&quot;/&gt;&lt;lineCharCount val=&quot;6&quot;/&gt;&lt;/TableIndex&gt;&lt;TableIndex row=&quot;2&quot; col=&quot;3&quot;&gt;&lt;linesCount val=&quot;1&quot;/&gt;&lt;lineCharCount val=&quot;8&quot;/&gt;&lt;/TableIndex&gt;&lt;TableIndex row=&quot;2&quot; col=&quot;4&quot;&gt;&lt;linesCount val=&quot;1&quot;/&gt;&lt;lineCharCount val=&quot;8&quot;/&gt;&lt;/TableIndex&gt;&lt;TableIndex row=&quot;2&quot; col=&quot;5&quot;&gt;&lt;linesCount val=&quot;1&quot;/&gt;&lt;lineCharCount val=&quot;8&quot;/&gt;&lt;/TableIndex&gt;&lt;TableIndex row=&quot;2&quot; col=&quot;6&quot;&gt;&lt;linesCount val=&quot;1&quot;/&gt;&lt;lineCharCount val=&quot;8&quot;/&gt;&lt;/TableIndex&gt;&lt;TableIndex row=&quot;2&quot; col=&quot;7&quot;&gt;&lt;linesCount val=&quot;1&quot;/&gt;&lt;lineCharCount val=&quot;8&quot;/&gt;&lt;/TableIndex&gt;&lt;TableIndex row=&quot;2&quot; col=&quot;8&quot;&gt;&lt;linesCount val=&quot;1&quot;/&gt;&lt;lineCharCount val=&quot;8&quot;/&gt;&lt;/TableIndex&gt;&lt;TableIndex row=&quot;2&quot; col=&quot;9&quot;&gt;&lt;linesCount val=&quot;1&quot;/&gt;&lt;lineCharCount val=&quot;8&quot;/&gt;&lt;/TableIndex&gt;&lt;TableIndex row=&quot;2&quot; col=&quot;10&quot;&gt;&lt;linesCount val=&quot;1&quot;/&gt;&lt;lineCharCount val=&quot;8&quot;/&gt;&lt;/TableIndex&gt;&lt;TableIndex row=&quot;2&quot; col=&quot;11&quot;&gt;&lt;linesCount val=&quot;1&quot;/&gt;&lt;lineCharCount val=&quot;8&quot;/&gt;&lt;/TableIndex&gt;&lt;TableIndex row=&quot;2&quot; col=&quot;12&quot;&gt;&lt;linesCount val=&quot;1&quot;/&gt;&lt;lineCharCount val=&quot;8&quot;/&gt;&lt;/TableIndex&gt;&lt;TableIndex row=&quot;2&quot; col=&quot;13&quot;&gt;&lt;linesCount val=&quot;1&quot;/&gt;&lt;lineCharCount val=&quot;8&quot;/&gt;&lt;/TableIndex&gt;&lt;TableIndex row=&quot;2&quot; col=&quot;14&quot;&gt;&lt;linesCount val=&quot;1&quot;/&gt;&lt;lineCharCount val=&quot;8&quot;/&gt;&lt;/TableIndex&gt;&lt;TableIndex row=&quot;2&quot; col=&quot;15&quot;&gt;&lt;linesCount val=&quot;1&quot;/&gt;&lt;lineCharCount val=&quot;8&quot;/&gt;&lt;/TableIndex&gt;&lt;TableIndex row=&quot;2&quot; col=&quot;16&quot;&gt;&lt;linesCount val=&quot;1&quot;/&gt;&lt;lineCharCount val=&quot;8&quot;/&gt;&lt;/TableIndex&gt;&lt;TableIndex row=&quot;2&quot; col=&quot;17&quot;&gt;&lt;linesCount val=&quot;1&quot;/&gt;&lt;lineCharCount val=&quot;8&quot;/&gt;&lt;/TableIndex&gt;&lt;TableIndex row=&quot;2&quot; col=&quot;18&quot;&gt;&lt;linesCount val=&quot;1&quot;/&gt;&lt;lineCharCount val=&quot;8&quot;/&gt;&lt;/TableIndex&gt;&lt;TableIndex row=&quot;3&quot; col=&quot;1&quot;&gt;&lt;linesCount val=&quot;1&quot;/&gt;&lt;lineCharCount val=&quot;1&quot;/&gt;&lt;/TableIndex&gt;&lt;TableIndex row=&quot;3&quot; col=&quot;2&quot;&gt;&lt;linesCount val=&quot;1&quot;/&gt;&lt;lineCharCount val=&quot;13&quot;/&gt;&lt;/TableIndex&gt;&lt;TableIndex row=&quot;3&quot; col=&quot;3&quot;&gt;&lt;linesCount val=&quot;1&quot;/&gt;&lt;lineCharCount val=&quot;4&quot;/&gt;&lt;/TableIndex&gt;&lt;TableIndex row=&quot;3&quot; col=&quot;4&quot;&gt;&lt;linesCount val=&quot;1&quot;/&gt;&lt;lineCharCount val=&quot;4&quot;/&gt;&lt;/TableIndex&gt;&lt;TableIndex row=&quot;3&quot; col=&quot;5&quot;&gt;&lt;linesCount val=&quot;1&quot;/&gt;&lt;lineCharCount val=&quot;5&quot;/&gt;&lt;/TableIndex&gt;&lt;TableIndex row=&quot;3&quot; col=&quot;6&quot;&gt;&lt;linesCount val=&quot;1&quot;/&gt;&lt;lineCharCount val=&quot;5&quot;/&gt;&lt;/TableIndex&gt;&lt;TableIndex row=&quot;3&quot; col=&quot;7&quot;&gt;&lt;linesCount val=&quot;1&quot;/&gt;&lt;lineCharCount val=&quot;4&quot;/&gt;&lt;/TableIndex&gt;&lt;TableIndex row=&quot;3&quot; col=&quot;8&quot;&gt;&lt;linesCount val=&quot;1&quot;/&gt;&lt;lineCharCount val=&quot;4&quot;/&gt;&lt;/TableIndex&gt;&lt;TableIndex row=&quot;3&quot; col=&quot;9&quot;&gt;&lt;linesCount val=&quot;1&quot;/&gt;&lt;lineCharCount val=&quot;4&quot;/&gt;&lt;/TableIndex&gt;&lt;TableIndex row=&quot;3&quot; col=&quot;10&quot;&gt;&lt;linesCount val=&quot;1&quot;/&gt;&lt;lineCharCount val=&quot;4&quot;/&gt;&lt;/TableIndex&gt;&lt;TableIndex row=&quot;3&quot; col=&quot;11&quot;&gt;&lt;linesCount val=&quot;1&quot;/&gt;&lt;lineCharCount val=&quot;4&quot;/&gt;&lt;/TableIndex&gt;&lt;TableIndex row=&quot;3&quot; col=&quot;12&quot;&gt;&lt;linesCount val=&quot;1&quot;/&gt;&lt;lineCharCount val=&quot;5&quot;/&gt;&lt;/TableIndex&gt;&lt;TableIndex row=&quot;3&quot; col=&quot;13&quot;&gt;&lt;linesCount val=&quot;1&quot;/&gt;&lt;lineCharCount val=&quot;5&quot;/&gt;&lt;/TableIndex&gt;&lt;TableIndex row=&quot;3&quot; col=&quot;14&quot;&gt;&lt;linesCount val=&quot;1&quot;/&gt;&lt;lineCharCount val=&quot;4&quot;/&gt;&lt;/TableIndex&gt;&lt;TableIndex row=&quot;3&quot; col=&quot;15&quot;&gt;&lt;linesCount val=&quot;1&quot;/&gt;&lt;lineCharCount val=&quot;5&quot;/&gt;&lt;/TableIndex&gt;&lt;TableIndex row=&quot;3&quot; col=&quot;16&quot;&gt;&lt;linesCount val=&quot;1&quot;/&gt;&lt;lineCharCount val=&quot;10&quot;/&gt;&lt;/TableIndex&gt;&lt;TableIndex row=&quot;3&quot; col=&quot;17&quot;&gt;&lt;linesCount val=&quot;1&quot;/&gt;&lt;lineCharCount val=&quot;10&quot;/&gt;&lt;/TableIndex&gt;&lt;TableIndex row=&quot;3&quot; col=&quot;18&quot;&gt;&lt;linesCount val=&quot;1&quot;/&gt;&lt;lineCharCount val=&quot;10&quot;/&gt;&lt;/TableIndex&gt;&lt;TableIndex row=&quot;4&quot; col=&quot;1&quot;&gt;&lt;linesCount val=&quot;1&quot;/&gt;&lt;lineCharCount val=&quot;1&quot;/&gt;&lt;/TableIndex&gt;&lt;TableIndex row=&quot;4&quot; col=&quot;2&quot;&gt;&lt;linesCount val=&quot;1&quot;/&gt;&lt;lineCharCount val=&quot;13&quot;/&gt;&lt;/TableIndex&gt;&lt;TableIndex row=&quot;4&quot; col=&quot;3&quot;&gt;&lt;linesCount val=&quot;1&quot;/&gt;&lt;lineCharCount val=&quot;4&quot;/&gt;&lt;/TableIndex&gt;&lt;TableIndex row=&quot;4&quot; col=&quot;4&quot;&gt;&lt;linesCount val=&quot;1&quot;/&gt;&lt;lineCharCount val=&quot;5&quot;/&gt;&lt;/TableIndex&gt;&lt;TableIndex row=&quot;4&quot; col=&quot;5&quot;&gt;&lt;linesCount val=&quot;1&quot;/&gt;&lt;lineCharCount val=&quot;3&quot;/&gt;&lt;/TableIndex&gt;&lt;TableIndex row=&quot;4&quot; col=&quot;6&quot;&gt;&lt;linesCount val=&quot;1&quot;/&gt;&lt;lineCharCount val=&quot;4&quot;/&gt;&lt;/TableIndex&gt;&lt;TableIndex row=&quot;4&quot; col=&quot;7&quot;&gt;&lt;linesCount val=&quot;1&quot;/&gt;&lt;lineCharCount val=&quot;4&quot;/&gt;&lt;/TableIndex&gt;&lt;TableIndex row=&quot;4&quot; col=&quot;8&quot;&gt;&lt;linesCount val=&quot;1&quot;/&gt;&lt;lineCharCount val=&quot;4&quot;/&gt;&lt;/TableIndex&gt;&lt;TableIndex row=&quot;4&quot; col=&quot;9&quot;&gt;&lt;linesCount val=&quot;1&quot;/&gt;&lt;lineCharCount val=&quot;4&quot;/&gt;&lt;/TableIndex&gt;&lt;TableIndex row=&quot;4&quot; col=&quot;10&quot;&gt;&lt;linesCount val=&quot;1&quot;/&gt;&lt;lineCharCount val=&quot;4&quot;/&gt;&lt;/TableIndex&gt;&lt;TableIndex row=&quot;4&quot; col=&quot;11&quot;&gt;&lt;linesCount val=&quot;1&quot;/&gt;&lt;lineCharCount val=&quot;5&quot;/&gt;&lt;/TableIndex&gt;&lt;TableIndex row=&quot;4&quot; col=&quot;12&quot;&gt;&lt;linesCount val=&quot;1&quot;/&gt;&lt;lineCharCount val=&quot;4&quot;/&gt;&lt;/TableIndex&gt;&lt;TableIndex row=&quot;4&quot; col=&quot;13&quot;&gt;&lt;linesCount val=&quot;1&quot;/&gt;&lt;lineCharCount val=&quot;5&quot;/&gt;&lt;/TableIndex&gt;&lt;TableIndex row=&quot;4&quot; col=&quot;14&quot;&gt;&lt;linesCount val=&quot;1&quot;/&gt;&lt;lineCharCount val=&quot;10&quot;/&gt;&lt;/TableIndex&gt;&lt;TableIndex row=&quot;4&quot; col=&quot;15&quot;&gt;&lt;linesCount val=&quot;1&quot;/&gt;&lt;lineCharCount val=&quot;10&quot;/&gt;&lt;/TableIndex&gt;&lt;TableIndex row=&quot;4&quot; col=&quot;16&quot;&gt;&lt;linesCount val=&quot;1&quot;/&gt;&lt;lineCharCount val=&quot;10&quot;/&gt;&lt;/TableIndex&gt;&lt;TableIndex row=&quot;4&quot; col=&quot;17&quot;&gt;&lt;linesCount val=&quot;0&quot;/&gt;&lt;/TableIndex&gt;&lt;TableIndex row=&quot;4&quot; col=&quot;18&quot;&gt;&lt;linesCount val=&quot;0&quot;/&gt;&lt;/TableIndex&gt;&lt;/ShapeTextInfo&gt;"/>
  <p:tag name="HTML_SHAPEINFO" val="&lt;ThreeDShapeInfo&gt;&lt;uuid val=&quot;&quot;/&gt;&lt;isInvalidForFieldText val=&quot;0&quot;/&gt;&lt;Image&gt;&lt;filename val=&quot;C:\Users\A2ZZ\AppData\Local\Temp\1\~CaEDA3\data\asimages\{5CD1C0EF-182A-4B58-A0EA-B050BCD01936}_19.png&quot;/&gt;&lt;left val=&quot;37&quot;/&gt;&lt;top val=&quot;92&quot;/&gt;&lt;width val=&quot;887&quot;/&gt;&lt;height val=&quot;113&quot;/&gt;&lt;hasText val=&quot;1&quot;/&gt;&lt;/Image&gt;&lt;/ThreeDShape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HTML_SHAPEINFO" val="&lt;ThreeDShapeInfo&gt;&lt;uuid val=&quot;&quot;/&gt;&lt;isInvalidForFieldText val=&quot;0&quot;/&gt;&lt;Image&gt;&lt;filename val=&quot;C:\Users\A2ZZ\AppData\Local\Temp\1\~CaEDA3\data\asimages\{91A3234C-69F3-458F-9E83-DA30B574822F}_19.png&quot;/&gt;&lt;left val=&quot;300&quot;/&gt;&lt;top val=&quot;238&quot;/&gt;&lt;width val=&quot;71&quot;/&gt;&lt;height val=&quot;42&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HTML_SHAPEINFO" val="&lt;ThreeDShapeInfo&gt;&lt;uuid val=&quot;&quot;/&gt;&lt;isInvalidForFieldText val=&quot;0&quot;/&gt;&lt;Image&gt;&lt;filename val=&quot;C:\Users\A2ZZ\AppData\Local\Temp\1\~CaEDA3\data\asimages\{2664DAE9-16E7-400E-B969-AD68BCD51819}_19.png&quot;/&gt;&lt;left val=&quot;121&quot;/&gt;&lt;top val=&quot;237&quot;/&gt;&lt;width val=&quot;71&quot;/&gt;&lt;height val=&quot;42&quot;/&gt;&lt;hasText val=&quot;1&quot;/&gt;&lt;/Image&gt;&lt;/ThreeDShape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quot;/&gt;&lt;/TableIndex&gt;&lt;/ShapeTextInfo&gt;"/>
  <p:tag name="HTML_SHAPEINFO" val="&lt;ThreeDShapeInfo&gt;&lt;uuid val=&quot;&quot;/&gt;&lt;isInvalidForFieldText val=&quot;0&quot;/&gt;&lt;Image&gt;&lt;filename val=&quot;C:\Users\A2ZZ\AppData\Local\Temp\1\~CaEDA3\data\asimages\{04716DE4-080C-41FD-8CCB-E2CF5E13C830}_19.png&quot;/&gt;&lt;left val=&quot;298&quot;/&gt;&lt;top val=&quot;389&quot;/&gt;&lt;width val=&quot;71&quot;/&gt;&lt;height val=&quot;42&quot;/&gt;&lt;hasText val=&quot;1&quot;/&gt;&lt;/Image&gt;&lt;/ThreeDShape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32&quot;/&gt;&lt;lineCharCount val=&quot;29&quot;/&gt;&lt;lineCharCount val=&quot;30&quot;/&gt;&lt;lineCharCount val=&quot;33&quot;/&gt;&lt;/TableIndex&gt;&lt;/ShapeTextInfo&gt;"/>
  <p:tag name="HTML_SHAPEINFO" val="&lt;ThreeDShapeInfo&gt;&lt;uuid val=&quot;&quot;/&gt;&lt;isInvalidForFieldText val=&quot;0&quot;/&gt;&lt;Image&gt;&lt;filename val=&quot;C:\Users\A2ZZ\AppData\Local\Temp\1\~CaEDA3\data\asimages\{96D8B266-4109-4E8D-8E86-4840D5E94BFD}_19.png&quot;/&gt;&lt;left val=&quot;700&quot;/&gt;&lt;top val=&quot;332&quot;/&gt;&lt;width val=&quot;263&quot;/&gt;&lt;height val=&quot;103&quot;/&gt;&lt;hasText val=&quot;1&quot;/&gt;&lt;/Image&gt;&lt;/ThreeDShape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HTML_SHAPEINFO" val="&lt;ThreeDShapeInfo&gt;&lt;uuid val=&quot;&quot;/&gt;&lt;isInvalidForFieldText val=&quot;0&quot;/&gt;&lt;Image&gt;&lt;filename val=&quot;C:\Users\A2ZZ\AppData\Local\Temp\1\~CaEDA3\data\asimages\{4015156D-02C8-4DAE-B4ED-76E45C2D67C0}_19.png&quot;/&gt;&lt;left val=&quot;120&quot;/&gt;&lt;top val=&quot;442&quot;/&gt;&lt;width val=&quot;71&quot;/&gt;&lt;height val=&quot;42&quot;/&gt;&lt;hasText val=&quot;1&quot;/&gt;&lt;/Image&gt;&lt;/ThreeDShape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quot;/&gt;&lt;lineCharCount val=&quot;6&quot;/&gt;&lt;/TableIndex&gt;&lt;/ShapeTextInfo&gt;"/>
  <p:tag name="HTML_SHAPEINFO" val="&lt;ThreeDShapeInfo&gt;&lt;uuid val=&quot;&quot;/&gt;&lt;isInvalidForFieldText val=&quot;0&quot;/&gt;&lt;Image&gt;&lt;filename val=&quot;C:\Users\A2ZZ\AppData\Local\Temp\1\~CaEDA3\data\asimages\{C1E32CFD-47B8-4610-BD32-8E540A3F733E}_19.png&quot;/&gt;&lt;left val=&quot;298&quot;/&gt;&lt;top val=&quot;440&quot;/&gt;&lt;width val=&quot;71&quot;/&gt;&lt;height val=&quot;54&quot;/&gt;&lt;hasText val=&quot;1&quot;/&gt;&lt;/Image&gt;&lt;/ThreeDShape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TableIndex row=&quot;1&quot; col=&quot;2&quot;&gt;&lt;linesCount val=&quot;1&quot;/&gt;&lt;lineCharCount val=&quot;10&quot;/&gt;&lt;/TableIndex&gt;&lt;TableIndex row=&quot;1&quot; col=&quot;3&quot;&gt;&lt;linesCount val=&quot;1&quot;/&gt;&lt;lineCharCount val=&quot;7&quot;/&gt;&lt;/TableIndex&gt;&lt;TableIndex row=&quot;1&quot; col=&quot;4&quot;&gt;&lt;linesCount val=&quot;1&quot;/&gt;&lt;lineCharCount val=&quot;2&quot;/&gt;&lt;/TableIndex&gt;&lt;TableIndex row=&quot;2&quot; col=&quot;1&quot;&gt;&lt;linesCount val=&quot;1&quot;/&gt;&lt;lineCharCount val=&quot;13&quot;/&gt;&lt;/TableIndex&gt;&lt;TableIndex row=&quot;2&quot; col=&quot;2&quot;&gt;&lt;linesCount val=&quot;1&quot;/&gt;&lt;lineCharCount val=&quot;17&quot;/&gt;&lt;/TableIndex&gt;&lt;TableIndex row=&quot;2&quot; col=&quot;3&quot;&gt;&lt;linesCount val=&quot;1&quot;/&gt;&lt;lineCharCount val=&quot;7&quot;/&gt;&lt;/TableIndex&gt;&lt;TableIndex row=&quot;2&quot; col=&quot;4&quot;&gt;&lt;linesCount val=&quot;1&quot;/&gt;&lt;lineCharCount val=&quot;5&quot;/&gt;&lt;/TableIndex&gt;&lt;TableIndex row=&quot;3&quot; col=&quot;1&quot;&gt;&lt;linesCount val=&quot;1&quot;/&gt;&lt;lineCharCount val=&quot;13&quot;/&gt;&lt;/TableIndex&gt;&lt;TableIndex row=&quot;3&quot; col=&quot;2&quot;&gt;&lt;linesCount val=&quot;1&quot;/&gt;&lt;lineCharCount val=&quot;8&quot;/&gt;&lt;/TableIndex&gt;&lt;TableIndex row=&quot;3&quot; col=&quot;3&quot;&gt;&lt;linesCount val=&quot;1&quot;/&gt;&lt;lineCharCount val=&quot;7&quot;/&gt;&lt;/TableIndex&gt;&lt;TableIndex row=&quot;3&quot; col=&quot;4&quot;&gt;&lt;linesCount val=&quot;1&quot;/&gt;&lt;lineCharCount val=&quot;2&quot;/&gt;&lt;/TableIndex&gt;&lt;TableIndex row=&quot;4&quot; col=&quot;1&quot;&gt;&lt;linesCount val=&quot;1&quot;/&gt;&lt;lineCharCount val=&quot;13&quot;/&gt;&lt;/TableIndex&gt;&lt;TableIndex row=&quot;4&quot; col=&quot;2&quot;&gt;&lt;linesCount val=&quot;1&quot;/&gt;&lt;lineCharCount val=&quot;12&quot;/&gt;&lt;/TableIndex&gt;&lt;TableIndex row=&quot;4&quot; col=&quot;3&quot;&gt;&lt;linesCount val=&quot;1&quot;/&gt;&lt;lineCharCount val=&quot;12&quot;/&gt;&lt;/TableIndex&gt;&lt;TableIndex row=&quot;4&quot; col=&quot;4&quot;&gt;&lt;linesCount val=&quot;1&quot;/&gt;&lt;lineCharCount val=&quot;2&quot;/&gt;&lt;/TableIndex&gt;&lt;TableIndex row=&quot;5&quot; col=&quot;1&quot;&gt;&lt;linesCount val=&quot;1&quot;/&gt;&lt;lineCharCount val=&quot;13&quot;/&gt;&lt;/TableIndex&gt;&lt;TableIndex row=&quot;5&quot; col=&quot;2&quot;&gt;&lt;linesCount val=&quot;1&quot;/&gt;&lt;lineCharCount val=&quot;11&quot;/&gt;&lt;/TableIndex&gt;&lt;TableIndex row=&quot;5&quot; col=&quot;3&quot;&gt;&lt;linesCount val=&quot;1&quot;/&gt;&lt;lineCharCount val=&quot;7&quot;/&gt;&lt;/TableIndex&gt;&lt;TableIndex row=&quot;5&quot; col=&quot;4&quot;&gt;&lt;linesCount val=&quot;1&quot;/&gt;&lt;lineCharCount val=&quot;2&quot;/&gt;&lt;/TableIndex&gt;&lt;TableIndex row=&quot;6&quot; col=&quot;1&quot;&gt;&lt;linesCount val=&quot;1&quot;/&gt;&lt;lineCharCount val=&quot;12&quot;/&gt;&lt;/TableIndex&gt;&lt;TableIndex row=&quot;6&quot; col=&quot;2&quot;&gt;&lt;linesCount val=&quot;1&quot;/&gt;&lt;lineCharCount val=&quot;10&quot;/&gt;&lt;/TableIndex&gt;&lt;TableIndex row=&quot;6&quot; col=&quot;3&quot;&gt;&lt;linesCount val=&quot;1&quot;/&gt;&lt;lineCharCount val=&quot;7&quot;/&gt;&lt;/TableIndex&gt;&lt;TableIndex row=&quot;6&quot; col=&quot;4&quot;&gt;&lt;linesCount val=&quot;1&quot;/&gt;&lt;lineCharCount val=&quot;5&quot;/&gt;&lt;/TableIndex&gt;&lt;TableIndex row=&quot;7&quot; col=&quot;1&quot;&gt;&lt;linesCount val=&quot;1&quot;/&gt;&lt;lineCharCount val=&quot;12&quot;/&gt;&lt;/TableIndex&gt;&lt;TableIndex row=&quot;7&quot; col=&quot;2&quot;&gt;&lt;linesCount val=&quot;1&quot;/&gt;&lt;lineCharCount val=&quot;18&quot;/&gt;&lt;/TableIndex&gt;&lt;TableIndex row=&quot;7&quot; col=&quot;3&quot;&gt;&lt;linesCount val=&quot;1&quot;/&gt;&lt;lineCharCount val=&quot;7&quot;/&gt;&lt;/TableIndex&gt;&lt;TableIndex row=&quot;7&quot; col=&quot;4&quot;&gt;&lt;linesCount val=&quot;1&quot;/&gt;&lt;lineCharCount val=&quot;5&quot;/&gt;&lt;/TableIndex&gt;&lt;/ShapeTextInfo&gt;"/>
  <p:tag name="HTML_SHAPEINFO" val="&lt;ThreeDShapeInfo&gt;&lt;uuid val=&quot;&quot;/&gt;&lt;isInvalidForFieldText val=&quot;0&quot;/&gt;&lt;Image&gt;&lt;filename val=&quot;C:\Users\A2ZZ\AppData\Local\Temp\1\~CaEDA3\data\asimages\{AE47124C-8E9F-4889-A6BD-26A2DCDC0B93}_11.png&quot;/&gt;&lt;left val=&quot;154&quot;/&gt;&lt;top val=&quot;227&quot;/&gt;&lt;width val=&quot;651&quot;/&gt;&lt;height val=&quot;242&quot;/&gt;&lt;hasText val=&quot;1&quot;/&gt;&lt;/Image&gt;&lt;/ThreeDShape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quot;/&gt;&lt;isInvalidForFieldText val=&quot;0&quot;/&gt;&lt;Image&gt;&lt;filename val=&quot;C:\Users\A2ZZ\AppData\Local\Temp\1\~CaEDA3\data\asimages\{89B525B1-8D2D-48F2-8F8F-E89979008104}_20.png&quot;/&gt;&lt;left val=&quot;677&quot;/&gt;&lt;top val=&quot;505&quot;/&gt;&lt;width val=&quot;218&quot;/&gt;&lt;height val=&quot;32&quot;/&gt;&lt;hasText val=&quot;1&quot;/&gt;&lt;/Image&gt;&lt;/ThreeDShapeInfo&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TableIndex row=&quot;1&quot; col=&quot;2&quot;&gt;&lt;linesCount val=&quot;1&quot;/&gt;&lt;lineCharCount val=&quot;31&quot;/&gt;&lt;/TableIndex&gt;&lt;TableIndex row=&quot;2&quot; col=&quot;1&quot;&gt;&lt;linesCount val=&quot;1&quot;/&gt;&lt;lineCharCount val=&quot;34&quot;/&gt;&lt;/TableIndex&gt;&lt;TableIndex row=&quot;2&quot; col=&quot;2&quot;&gt;&lt;linesCount val=&quot;1&quot;/&gt;&lt;lineCharCount val=&quot;23&quot;/&gt;&lt;/TableIndex&gt;&lt;TableIndex row=&quot;3&quot; col=&quot;1&quot;&gt;&lt;linesCount val=&quot;1&quot;/&gt;&lt;lineCharCount val=&quot;25&quot;/&gt;&lt;/TableIndex&gt;&lt;TableIndex row=&quot;3&quot; col=&quot;2&quot;&gt;&lt;linesCount val=&quot;1&quot;/&gt;&lt;lineCharCount val=&quot;42&quot;/&gt;&lt;/TableIndex&gt;&lt;TableIndex row=&quot;4&quot; col=&quot;1&quot;&gt;&lt;linesCount val=&quot;1&quot;/&gt;&lt;lineCharCount val=&quot;34&quot;/&gt;&lt;/TableIndex&gt;&lt;TableIndex row=&quot;4&quot; col=&quot;2&quot;&gt;&lt;linesCount val=&quot;1&quot;/&gt;&lt;lineCharCount val=&quot;25&quot;/&gt;&lt;/TableIndex&gt;&lt;TableIndex row=&quot;5&quot; col=&quot;1&quot;&gt;&lt;linesCount val=&quot;1&quot;/&gt;&lt;lineCharCount val=&quot;35&quot;/&gt;&lt;/TableIndex&gt;&lt;TableIndex row=&quot;5&quot; col=&quot;2&quot;&gt;&lt;linesCount val=&quot;1&quot;/&gt;&lt;lineCharCount val=&quot;16&quot;/&gt;&lt;/TableIndex&gt;&lt;/ShapeTextInfo&gt;"/>
  <p:tag name="HTML_SHAPEINFO" val="&lt;ThreeDShapeInfo&gt;&lt;uuid val=&quot;&quot;/&gt;&lt;isInvalidForFieldText val=&quot;0&quot;/&gt;&lt;Image&gt;&lt;filename val=&quot;C:\Users\A2ZZ\AppData\Local\Temp\1\~CaEDA3\data\asimages\{5541E3F5-58E1-4979-9E79-C6D112A2C631}_20.png&quot;/&gt;&lt;left val=&quot;104&quot;/&gt;&lt;top val=&quot;303&quot;/&gt;&lt;width val=&quot;722&quot;/&gt;&lt;height val=&quot;127&quot;/&gt;&lt;hasText val=&quot;1&quot;/&gt;&lt;/Image&gt;&lt;/ThreeDShape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6&quot;/&gt;&lt;/TableIndex&gt;&lt;/ShapeTextInfo&gt;"/>
  <p:tag name="HTML_SHAPEINFO" val="&lt;ThreeDShapeInfo&gt;&lt;uuid val=&quot;&quot;/&gt;&lt;isInvalidForFieldText val=&quot;0&quot;/&gt;&lt;Image&gt;&lt;filename val=&quot;C:\Users\A2ZZ\AppData\Local\Temp\1\~CaEDA3\data\asimages\{AE8379E3-7D93-430E-AD71-9CD40A21571E}_20.png&quot;/&gt;&lt;left val=&quot;46&quot;/&gt;&lt;top val=&quot;25&quot;/&gt;&lt;width val=&quot;848&quot;/&gt;&lt;height val=&quot;93&quot;/&gt;&lt;hasText val=&quot;1&quot;/&gt;&lt;/Image&gt;&lt;/ThreeDShape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61&quot;/&gt;&lt;lineCharCount val=&quot;68&quot;/&gt;&lt;lineCharCount val=&quot;62&quot;/&gt;&lt;lineCharCount val=&quot;38&quot;/&gt;&lt;lineCharCount val=&quot;56&quot;/&gt;&lt;/TableIndex&gt;&lt;/ShapeTextInfo&gt;"/>
  <p:tag name="HTML_SHAPEINFO" val="&lt;ThreeDShapeInfo&gt;&lt;uuid val=&quot;&quot;/&gt;&lt;isInvalidForFieldText val=&quot;0&quot;/&gt;&lt;Image&gt;&lt;filename val=&quot;C:\Users\A2ZZ\AppData\Local\Temp\1\~CaEDA3\data\asimages\{984E1BAB-F24F-42B4-B026-13BD49BBDEE6}_20.png&quot;/&gt;&lt;left val=&quot;57&quot;/&gt;&lt;top val=&quot;87&quot;/&gt;&lt;width val=&quot;837&quot;/&gt;&lt;height val=&quot;209&quot;/&gt;&lt;hasText val=&quot;1&quot;/&gt;&lt;/Image&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6&quot;/&gt;&lt;lineCharCount val=&quot;45&quot;/&gt;&lt;/TableIndex&gt;&lt;/ShapeTextInfo&gt;"/>
  <p:tag name="HTML_SHAPEINFO" val="&lt;ThreeDShapeInfo&gt;&lt;uuid val=&quot;&quot;/&gt;&lt;isInvalidForFieldText val=&quot;0&quot;/&gt;&lt;Image&gt;&lt;filename val=&quot;C:\Users\A2ZZ\AppData\Local\Temp\1\~CaEDA3\data\asimages\{0AA3FF82-9600-42EF-97C5-641E29728F91}_21.png&quot;/&gt;&lt;left val=&quot;57&quot;/&gt;&lt;top val=&quot;89&quot;/&gt;&lt;width val=&quot;871&quot;/&gt;&lt;height val=&quot;88&quot;/&gt;&lt;hasText val=&quot;1&quot;/&gt;&lt;/Image&gt;&lt;/ThreeDShape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quot;/&gt;&lt;isInvalidForFieldText val=&quot;0&quot;/&gt;&lt;Image&gt;&lt;filename val=&quot;C:\Users\A2ZZ\AppData\Local\Temp\1\~CaEDA3\data\asimages\{A4A19EB2-B8C8-4255-BA9C-44E71DE6EF0C}_21.png&quot;/&gt;&lt;left val=&quot;677&quot;/&gt;&lt;top val=&quot;505&quot;/&gt;&lt;width val=&quot;218&quot;/&gt;&lt;height val=&quot;32&quot;/&gt;&lt;hasText val=&quot;1&quot;/&gt;&lt;/Image&gt;&lt;/ThreeDShapeInfo&gt;"/>
</p:tagLst>
</file>

<file path=ppt/tags/tag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TableIndex row=&quot;1&quot; col=&quot;2&quot;&gt;&lt;linesCount val=&quot;1&quot;/&gt;&lt;lineCharCount val=&quot;31&quot;/&gt;&lt;/TableIndex&gt;&lt;TableIndex row=&quot;2&quot; col=&quot;1&quot;&gt;&lt;linesCount val=&quot;1&quot;/&gt;&lt;lineCharCount val=&quot;31&quot;/&gt;&lt;/TableIndex&gt;&lt;TableIndex row=&quot;2&quot; col=&quot;2&quot;&gt;&lt;linesCount val=&quot;1&quot;/&gt;&lt;lineCharCount val=&quot;42&quot;/&gt;&lt;/TableIndex&gt;&lt;TableIndex row=&quot;3&quot; col=&quot;1&quot;&gt;&lt;linesCount val=&quot;1&quot;/&gt;&lt;lineCharCount val=&quot;31&quot;/&gt;&lt;/TableIndex&gt;&lt;TableIndex row=&quot;3&quot; col=&quot;2&quot;&gt;&lt;linesCount val=&quot;1&quot;/&gt;&lt;lineCharCount val=&quot;42&quot;/&gt;&lt;/TableIndex&gt;&lt;TableIndex row=&quot;4&quot; col=&quot;1&quot;&gt;&lt;linesCount val=&quot;1&quot;/&gt;&lt;lineCharCount val=&quot;31&quot;/&gt;&lt;/TableIndex&gt;&lt;TableIndex row=&quot;4&quot; col=&quot;2&quot;&gt;&lt;linesCount val=&quot;1&quot;/&gt;&lt;lineCharCount val=&quot;31&quot;/&gt;&lt;/TableIndex&gt;&lt;TableIndex row=&quot;5&quot; col=&quot;1&quot;&gt;&lt;linesCount val=&quot;1&quot;/&gt;&lt;lineCharCount val=&quot;31&quot;/&gt;&lt;/TableIndex&gt;&lt;TableIndex row=&quot;5&quot; col=&quot;2&quot;&gt;&lt;linesCount val=&quot;1&quot;/&gt;&lt;lineCharCount val=&quot;20&quot;/&gt;&lt;/TableIndex&gt;&lt;TableIndex row=&quot;6&quot; col=&quot;1&quot;&gt;&lt;linesCount val=&quot;1&quot;/&gt;&lt;lineCharCount val=&quot;31&quot;/&gt;&lt;/TableIndex&gt;&lt;TableIndex row=&quot;6&quot; col=&quot;2&quot;&gt;&lt;linesCount val=&quot;1&quot;/&gt;&lt;lineCharCount val=&quot;22&quot;/&gt;&lt;/TableIndex&gt;&lt;TableIndex row=&quot;7&quot; col=&quot;1&quot;&gt;&lt;linesCount val=&quot;1&quot;/&gt;&lt;lineCharCount val=&quot;31&quot;/&gt;&lt;/TableIndex&gt;&lt;TableIndex row=&quot;7&quot; col=&quot;2&quot;&gt;&lt;linesCount val=&quot;1&quot;/&gt;&lt;lineCharCount val=&quot;23&quot;/&gt;&lt;/TableIndex&gt;&lt;TableIndex row=&quot;8&quot; col=&quot;1&quot;&gt;&lt;linesCount val=&quot;1&quot;/&gt;&lt;lineCharCount val=&quot;30&quot;/&gt;&lt;/TableIndex&gt;&lt;TableIndex row=&quot;8&quot; col=&quot;2&quot;&gt;&lt;linesCount val=&quot;1&quot;/&gt;&lt;lineCharCount val=&quot;37&quot;/&gt;&lt;/TableIndex&gt;&lt;TableIndex row=&quot;9&quot; col=&quot;1&quot;&gt;&lt;linesCount val=&quot;1&quot;/&gt;&lt;lineCharCount val=&quot;34&quot;/&gt;&lt;/TableIndex&gt;&lt;TableIndex row=&quot;9&quot; col=&quot;2&quot;&gt;&lt;linesCount val=&quot;1&quot;/&gt;&lt;lineCharCount val=&quot;34&quot;/&gt;&lt;/TableIndex&gt;&lt;/ShapeTextInfo&gt;"/>
  <p:tag name="HTML_SHAPEINFO" val="&lt;ThreeDShapeInfo&gt;&lt;uuid val=&quot;&quot;/&gt;&lt;isInvalidForFieldText val=&quot;0&quot;/&gt;&lt;Image&gt;&lt;filename val=&quot;C:\Users\A2ZZ\AppData\Local\Temp\1\~CaEDA3\data\asimages\{D9F89DD6-4145-4546-B0C3-651D80D79614}_21.png&quot;/&gt;&lt;left val=&quot;99&quot;/&gt;&lt;top val=&quot;173&quot;/&gt;&lt;width val=&quot;761&quot;/&gt;&lt;height val=&quot;215&quot;/&gt;&lt;hasText val=&quot;1&quot;/&gt;&lt;/Image&gt;&lt;/ThreeDShapeInfo&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 name="HTML_SHAPEINFO" val="&lt;ThreeDShapeInfo&gt;&lt;uuid val=&quot;&quot;/&gt;&lt;isInvalidForFieldText val=&quot;0&quot;/&gt;&lt;Image&gt;&lt;filename val=&quot;C:\Users\A2ZZ\AppData\Local\Temp\1\~CaEDA3\data\asimages\{9992507A-D1CB-4632-A721-9414DED37262}_21.png&quot;/&gt;&lt;left val=&quot;46&quot;/&gt;&lt;top val=&quot;25&quot;/&gt;&lt;width val=&quot;848&quot;/&gt;&lt;height val=&quot;93&quot;/&gt;&lt;hasText val=&quot;1&quot;/&gt;&lt;/Image&gt;&lt;/ThreeDShape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6&quot;/&gt;&lt;lineCharCount val=&quot;45&quot;/&gt;&lt;/TableIndex&gt;&lt;/ShapeTextInfo&gt;"/>
  <p:tag name="HTML_SHAPEINFO" val="&lt;ThreeDShapeInfo&gt;&lt;uuid val=&quot;&quot;/&gt;&lt;isInvalidForFieldText val=&quot;0&quot;/&gt;&lt;Image&gt;&lt;filename val=&quot;C:\Users\A2ZZ\AppData\Local\Temp\1\~CaEDA3\data\asimages\{0AA3FF82-9600-42EF-97C5-641E29728F91}_21.png&quot;/&gt;&lt;left val=&quot;57&quot;/&gt;&lt;top val=&quot;89&quot;/&gt;&lt;width val=&quot;871&quot;/&gt;&lt;height val=&quot;88&quot;/&gt;&lt;hasText val=&quot;1&quot;/&gt;&lt;/Image&gt;&lt;/ThreeDShapeInfo&gt;"/>
</p:tagLst>
</file>

<file path=ppt/tags/tag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53&quot;/&gt;&lt;lineCharCount val=&quot;25&quot;/&gt;&lt;/TableIndex&gt;&lt;/ShapeTextInfo&gt;"/>
  <p:tag name="HTML_SHAPEINFO" val="&lt;ThreeDShapeInfo&gt;&lt;uuid val=&quot;&quot;/&gt;&lt;isInvalidForFieldText val=&quot;0&quot;/&gt;&lt;Image&gt;&lt;filename val=&quot;C:\Users\A2ZZ\AppData\Local\Temp\1\~CaEDA3\data\asimages\{DF5C66A2-4CB8-47DD-A9AD-5C472666C909}_21.png&quot;/&gt;&lt;left val=&quot;57&quot;/&gt;&lt;top val=&quot;391&quot;/&gt;&lt;width val=&quot;871&quot;/&gt;&lt;height val=&quot;84&quot;/&gt;&lt;hasText val=&quot;1&quot;/&gt;&lt;/Image&gt;&lt;/ThreeDShapeInfo&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6&quot;/&gt;&lt;lineCharCount val=&quot;45&quot;/&gt;&lt;/TableIndex&gt;&lt;/ShapeTextInfo&gt;"/>
  <p:tag name="HTML_SHAPEINFO" val="&lt;ThreeDShapeInfo&gt;&lt;uuid val=&quot;&quot;/&gt;&lt;isInvalidForFieldText val=&quot;0&quot;/&gt;&lt;Image&gt;&lt;filename val=&quot;C:\Users\A2ZZ\AppData\Local\Temp\1\~CaEDA3\data\asimages\{0AA3FF82-9600-42EF-97C5-641E29728F91}_21.png&quot;/&gt;&lt;left val=&quot;57&quot;/&gt;&lt;top val=&quot;89&quot;/&gt;&lt;width val=&quot;871&quot;/&gt;&lt;height val=&quot;88&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quot;/&gt;&lt;isInvalidForFieldText val=&quot;0&quot;/&gt;&lt;Image&gt;&lt;filename val=&quot;C:\Users\A2ZZ\AppData\Local\Temp\1\~CaEDA3\data\asimages\{269E04D1-BC4B-4FF9-BB0B-C6C3E3946BDB}_18.png&quot;/&gt;&lt;left val=&quot;677&quot;/&gt;&lt;top val=&quot;505&quot;/&gt;&lt;width val=&quot;218&quot;/&gt;&lt;height val=&quot;32&quot;/&gt;&lt;hasText val=&quot;1&quot;/&gt;&lt;/Image&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6&quot;/&gt;&lt;/TableIndex&gt;&lt;/ShapeTextInfo&gt;"/>
  <p:tag name="HTML_SHAPEINFO" val="&lt;ThreeDShapeInfo&gt;&lt;uuid val=&quot;&quot;/&gt;&lt;isInvalidForFieldText val=&quot;0&quot;/&gt;&lt;Image&gt;&lt;filename val=&quot;C:\Users\A2ZZ\AppData\Local\Temp\1\~CaEDA3\data\asimages\{B5A0F8E8-8F0F-4254-B0B6-CE8A0B75B9A8}_18.png&quot;/&gt;&lt;left val=&quot;46&quot;/&gt;&lt;top val=&quot;25&quot;/&gt;&lt;width val=&quot;848&quot;/&gt;&lt;height val=&quot;93&quot;/&gt;&lt;hasText val=&quot;1&quot;/&gt;&lt;/Image&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1&quot;/&gt;&lt;/TableIndex&gt;&lt;/ShapeTextInfo&gt;"/>
  <p:tag name="HTML_SHAPEINFO" val="&lt;ThreeDShapeInfo&gt;&lt;uuid val=&quot;&quot;/&gt;&lt;isInvalidForFieldText val=&quot;0&quot;/&gt;&lt;Image&gt;&lt;filename val=&quot;C:\Users\A2ZZ\AppData\Local\Temp\1\~CaEDA3\data\asimages\{BA2FA51A-C349-4B20-899C-16F839A33DE2}_18.png&quot;/&gt;&lt;left val=&quot;61&quot;/&gt;&lt;top val=&quot;132&quot;/&gt;&lt;width val=&quot;188&quot;/&gt;&lt;height val=&quot;68&quot;/&gt;&lt;hasText val=&quot;1&quot;/&gt;&lt;/Image&gt;&lt;/ThreeDShapeInfo&gt;"/>
</p:tagLst>
</file>

<file path=ppt/theme/theme1.xml><?xml version="1.0" encoding="utf-8"?>
<a:theme xmlns:a="http://schemas.openxmlformats.org/drawingml/2006/main" name="CMS_template">
  <a:themeElements>
    <a:clrScheme name="Custom 2">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0000FF"/>
      </a:hlink>
      <a:folHlink>
        <a:srgbClr val="0000FF"/>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26545</TotalTime>
  <Words>2307</Words>
  <Application>Microsoft Office PowerPoint</Application>
  <PresentationFormat>On-screen Show (16:9)</PresentationFormat>
  <Paragraphs>691</Paragraphs>
  <Slides>64</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ＭＳ Ｐゴシック</vt:lpstr>
      <vt:lpstr>Arial</vt:lpstr>
      <vt:lpstr>Calibri</vt:lpstr>
      <vt:lpstr>Century Gothic</vt:lpstr>
      <vt:lpstr>Constantia</vt:lpstr>
      <vt:lpstr>Courier New</vt:lpstr>
      <vt:lpstr>Helvetica LT Std</vt:lpstr>
      <vt:lpstr>NimbusRomNo9L-Regu</vt:lpstr>
      <vt:lpstr>Times New Roman</vt:lpstr>
      <vt:lpstr>Wingdings</vt:lpstr>
      <vt:lpstr>CMS_template</vt:lpstr>
      <vt:lpstr>Tips for Developing Research Projects at CMS </vt:lpstr>
      <vt:lpstr>Disclaimer</vt:lpstr>
      <vt:lpstr>The 7 Habits of Highly Effective People</vt:lpstr>
      <vt:lpstr>Possible Resources</vt:lpstr>
      <vt:lpstr>Environments &amp; Systems</vt:lpstr>
      <vt:lpstr>Specifications Example</vt:lpstr>
      <vt:lpstr>CMS Resources</vt:lpstr>
      <vt:lpstr>Other Resources</vt:lpstr>
      <vt:lpstr>Additional CMS Links for Data Analysis</vt:lpstr>
      <vt:lpstr>MLN Article and Processing Manual</vt:lpstr>
      <vt:lpstr>Medicare Claims Processing Manual </vt:lpstr>
      <vt:lpstr>Medicare Coverage Database</vt:lpstr>
      <vt:lpstr>Medicare Administrative Contractors</vt:lpstr>
      <vt:lpstr>Federal Register </vt:lpstr>
      <vt:lpstr>Medicare Payment Advisory Commission (MedPAC)</vt:lpstr>
      <vt:lpstr>Example: MedPAC Report to Congress</vt:lpstr>
      <vt:lpstr>SAS Training Course</vt:lpstr>
      <vt:lpstr>SAS Programming with Medicare Administrative Data</vt:lpstr>
      <vt:lpstr>PHP Spec Recap - Claim Codes Needed</vt:lpstr>
      <vt:lpstr>Revenue Center Details</vt:lpstr>
      <vt:lpstr>Acceptable PHP Revenue Codes</vt:lpstr>
      <vt:lpstr>Desired Statistics</vt:lpstr>
      <vt:lpstr>Fee-For-Service (FFS) Data Systems</vt:lpstr>
      <vt:lpstr>CMS Form 1450 - Institutional Claim </vt:lpstr>
      <vt:lpstr>NCH – Institutional File Layout</vt:lpstr>
      <vt:lpstr>NCH Record Information Facility (RIF)</vt:lpstr>
      <vt:lpstr>NCH Claim Type Code</vt:lpstr>
      <vt:lpstr>NCH Claim Type Code Table</vt:lpstr>
      <vt:lpstr>Research Data Assistance Center (ResDAC)</vt:lpstr>
      <vt:lpstr>PowerPoint Presentation</vt:lpstr>
      <vt:lpstr>PowerPoint Presentation</vt:lpstr>
      <vt:lpstr>PowerPoint Presentation</vt:lpstr>
      <vt:lpstr>ResDAC Claim Type Code Table</vt:lpstr>
      <vt:lpstr>https://www.ccwdata.org</vt:lpstr>
      <vt:lpstr>CCW Resource Center</vt:lpstr>
      <vt:lpstr>CCW Data Dictionaries &amp; Data Models</vt:lpstr>
      <vt:lpstr>IDR Data Dictionaries &amp; Data Models</vt:lpstr>
      <vt:lpstr>IDR Data Dictionary User Interface</vt:lpstr>
      <vt:lpstr>PowerPoint Presentation</vt:lpstr>
      <vt:lpstr>PowerPoint Presentation</vt:lpstr>
      <vt:lpstr>PowerPoint Presentation</vt:lpstr>
      <vt:lpstr>PowerPoint Presentation</vt:lpstr>
      <vt:lpstr>Flow of NCH Data</vt:lpstr>
      <vt:lpstr>NCH A6 Flat File Examples</vt:lpstr>
      <vt:lpstr>SAF (Final Action) Files</vt:lpstr>
      <vt:lpstr>Data Extract System (DESY)</vt:lpstr>
      <vt:lpstr>COBOL CopyBooks and SAS Input Statements</vt:lpstr>
      <vt:lpstr>CMS Data Center (CDC)</vt:lpstr>
      <vt:lpstr>CDC Web-based Tools</vt:lpstr>
      <vt:lpstr>Virtual Research Data Center (VRDC)</vt:lpstr>
      <vt:lpstr>IDR Virtual Data Mart Inventory (partial)</vt:lpstr>
      <vt:lpstr>CCW SAS Data Set Inventory (partial)</vt:lpstr>
      <vt:lpstr>IDR - FFS Claims</vt:lpstr>
      <vt:lpstr>VRDC/CCW - FFS Claims</vt:lpstr>
      <vt:lpstr>Data Model - IDR Medicare View</vt:lpstr>
      <vt:lpstr>Data Model – IDR Access Layer</vt:lpstr>
      <vt:lpstr>Third Normal Form Example</vt:lpstr>
      <vt:lpstr>Data Model – CCW Oracle Tables</vt:lpstr>
      <vt:lpstr>Data Model – CCW RIF</vt:lpstr>
      <vt:lpstr>Data Model – CCW GVDB</vt:lpstr>
      <vt:lpstr>Ease of Use</vt:lpstr>
      <vt:lpstr>Average Run Times</vt:lpstr>
      <vt:lpstr>CMS Contacts</vt:lpstr>
      <vt:lpstr>Questions</vt:lpstr>
    </vt:vector>
  </TitlesOfParts>
  <Company>Teradata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Barrs, Amy Walker</dc:creator>
  <cp:lastModifiedBy>RICHARD ANDREWS</cp:lastModifiedBy>
  <cp:revision>1065</cp:revision>
  <cp:lastPrinted>2017-06-09T18:21:35Z</cp:lastPrinted>
  <dcterms:created xsi:type="dcterms:W3CDTF">2017-02-28T19:30:11Z</dcterms:created>
  <dcterms:modified xsi:type="dcterms:W3CDTF">2018-03-21T00:05:56Z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